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77"/>
  </p:notesMasterIdLst>
  <p:sldIdLst>
    <p:sldId id="385" r:id="rId2"/>
    <p:sldId id="726" r:id="rId3"/>
    <p:sldId id="389" r:id="rId4"/>
    <p:sldId id="740" r:id="rId5"/>
    <p:sldId id="328" r:id="rId6"/>
    <p:sldId id="739" r:id="rId7"/>
    <p:sldId id="742" r:id="rId8"/>
    <p:sldId id="771" r:id="rId9"/>
    <p:sldId id="769" r:id="rId10"/>
    <p:sldId id="786" r:id="rId11"/>
    <p:sldId id="743" r:id="rId12"/>
    <p:sldId id="768" r:id="rId13"/>
    <p:sldId id="744" r:id="rId14"/>
    <p:sldId id="780" r:id="rId15"/>
    <p:sldId id="774" r:id="rId16"/>
    <p:sldId id="756" r:id="rId17"/>
    <p:sldId id="779" r:id="rId18"/>
    <p:sldId id="777" r:id="rId19"/>
    <p:sldId id="776" r:id="rId20"/>
    <p:sldId id="630" r:id="rId21"/>
    <p:sldId id="629" r:id="rId22"/>
    <p:sldId id="577" r:id="rId23"/>
    <p:sldId id="747" r:id="rId24"/>
    <p:sldId id="748" r:id="rId25"/>
    <p:sldId id="749" r:id="rId26"/>
    <p:sldId id="657" r:id="rId27"/>
    <p:sldId id="751" r:id="rId28"/>
    <p:sldId id="654" r:id="rId29"/>
    <p:sldId id="655" r:id="rId30"/>
    <p:sldId id="566" r:id="rId31"/>
    <p:sldId id="753" r:id="rId32"/>
    <p:sldId id="754" r:id="rId33"/>
    <p:sldId id="755" r:id="rId34"/>
    <p:sldId id="773" r:id="rId35"/>
    <p:sldId id="757" r:id="rId36"/>
    <p:sldId id="758" r:id="rId37"/>
    <p:sldId id="759" r:id="rId38"/>
    <p:sldId id="669" r:id="rId39"/>
    <p:sldId id="760" r:id="rId40"/>
    <p:sldId id="761" r:id="rId41"/>
    <p:sldId id="576" r:id="rId42"/>
    <p:sldId id="772" r:id="rId43"/>
    <p:sldId id="762" r:id="rId44"/>
    <p:sldId id="693" r:id="rId45"/>
    <p:sldId id="763" r:id="rId46"/>
    <p:sldId id="752" r:id="rId47"/>
    <p:sldId id="670" r:id="rId48"/>
    <p:sldId id="676" r:id="rId49"/>
    <p:sldId id="674" r:id="rId50"/>
    <p:sldId id="675" r:id="rId51"/>
    <p:sldId id="765" r:id="rId52"/>
    <p:sldId id="649" r:id="rId53"/>
    <p:sldId id="672" r:id="rId54"/>
    <p:sldId id="687" r:id="rId55"/>
    <p:sldId id="591" r:id="rId56"/>
    <p:sldId id="734" r:id="rId57"/>
    <p:sldId id="727" r:id="rId58"/>
    <p:sldId id="728" r:id="rId59"/>
    <p:sldId id="736" r:id="rId60"/>
    <p:sldId id="735" r:id="rId61"/>
    <p:sldId id="738" r:id="rId62"/>
    <p:sldId id="733" r:id="rId63"/>
    <p:sldId id="438" r:id="rId64"/>
    <p:sldId id="737" r:id="rId65"/>
    <p:sldId id="584" r:id="rId66"/>
    <p:sldId id="729" r:id="rId67"/>
    <p:sldId id="732" r:id="rId68"/>
    <p:sldId id="731" r:id="rId69"/>
    <p:sldId id="782" r:id="rId70"/>
    <p:sldId id="783" r:id="rId71"/>
    <p:sldId id="785" r:id="rId72"/>
    <p:sldId id="662" r:id="rId73"/>
    <p:sldId id="581" r:id="rId74"/>
    <p:sldId id="770" r:id="rId75"/>
    <p:sldId id="784" r:id="rId76"/>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6"/>
            <p14:sldId id="389"/>
            <p14:sldId id="740"/>
            <p14:sldId id="328"/>
          </p14:sldIdLst>
        </p14:section>
        <p14:section name="Python" id="{F7DB724B-2C84-0A4C-83B2-98BB48530651}">
          <p14:sldIdLst>
            <p14:sldId id="739"/>
            <p14:sldId id="742"/>
            <p14:sldId id="771"/>
            <p14:sldId id="769"/>
            <p14:sldId id="786"/>
            <p14:sldId id="743"/>
            <p14:sldId id="768"/>
            <p14:sldId id="744"/>
            <p14:sldId id="780"/>
            <p14:sldId id="774"/>
            <p14:sldId id="756"/>
            <p14:sldId id="779"/>
            <p14:sldId id="777"/>
            <p14:sldId id="776"/>
            <p14:sldId id="630"/>
            <p14:sldId id="629"/>
            <p14:sldId id="577"/>
            <p14:sldId id="747"/>
            <p14:sldId id="748"/>
            <p14:sldId id="749"/>
            <p14:sldId id="657"/>
            <p14:sldId id="751"/>
            <p14:sldId id="654"/>
            <p14:sldId id="655"/>
            <p14:sldId id="566"/>
            <p14:sldId id="753"/>
            <p14:sldId id="754"/>
            <p14:sldId id="755"/>
            <p14:sldId id="773"/>
            <p14:sldId id="757"/>
            <p14:sldId id="758"/>
            <p14:sldId id="759"/>
            <p14:sldId id="669"/>
            <p14:sldId id="760"/>
            <p14:sldId id="761"/>
            <p14:sldId id="576"/>
            <p14:sldId id="772"/>
            <p14:sldId id="762"/>
            <p14:sldId id="693"/>
            <p14:sldId id="763"/>
            <p14:sldId id="752"/>
            <p14:sldId id="670"/>
            <p14:sldId id="676"/>
            <p14:sldId id="674"/>
            <p14:sldId id="675"/>
            <p14:sldId id="765"/>
            <p14:sldId id="649"/>
            <p14:sldId id="672"/>
            <p14:sldId id="687"/>
            <p14:sldId id="591"/>
          </p14:sldIdLst>
        </p14:section>
        <p14:section name="Databases" id="{D021E470-F092-944E-9F95-F1409E73F82C}">
          <p14:sldIdLst>
            <p14:sldId id="734"/>
            <p14:sldId id="727"/>
            <p14:sldId id="728"/>
            <p14:sldId id="736"/>
            <p14:sldId id="735"/>
            <p14:sldId id="738"/>
            <p14:sldId id="733"/>
            <p14:sldId id="438"/>
            <p14:sldId id="737"/>
          </p14:sldIdLst>
        </p14:section>
        <p14:section name="Web Frameworks" id="{974588C6-2BDC-8245-9A25-1AC5DC9BC990}">
          <p14:sldIdLst>
            <p14:sldId id="584"/>
            <p14:sldId id="729"/>
            <p14:sldId id="732"/>
            <p14:sldId id="731"/>
            <p14:sldId id="782"/>
            <p14:sldId id="783"/>
            <p14:sldId id="785"/>
            <p14:sldId id="662"/>
            <p14:sldId id="581"/>
            <p14:sldId id="770"/>
            <p14:sldId id="784"/>
          </p14:sldIdLst>
        </p14:section>
        <p14:section name="Executable" id="{8D7B2C72-2F18-5F49-A790-AF3153E946A5}">
          <p14:sldIdLst/>
        </p14:section>
        <p14:section name="Idiomatic Python" id="{09DC3FFA-AF47-C64D-B455-0AABCC9427F9}">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3" autoAdjust="0"/>
    <p:restoredTop sz="95770" autoAdjust="0"/>
  </p:normalViewPr>
  <p:slideViewPr>
    <p:cSldViewPr showGuides="1">
      <p:cViewPr varScale="1">
        <p:scale>
          <a:sx n="126" d="100"/>
          <a:sy n="126" d="100"/>
        </p:scale>
        <p:origin x="1232" y="184"/>
      </p:cViewPr>
      <p:guideLst>
        <p:guide orient="horz" pos="4558"/>
        <p:guide pos="363"/>
      </p:guideLst>
    </p:cSldViewPr>
  </p:slideViewPr>
  <p:outlineViewPr>
    <p:cViewPr varScale="1">
      <p:scale>
        <a:sx n="170" d="200"/>
        <a:sy n="170" d="200"/>
      </p:scale>
      <p:origin x="0" y="-579360"/>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EC656148-765B-3B41-A700-230A645A9365}" srcId="{5019FFC8-F3A2-3C43-B596-92B6C3D11007}" destId="{0AB43FDB-FAD7-A841-8A83-62C3A95DB045}" srcOrd="1" destOrd="0" parTransId="{7C6F632B-C3B3-1646-82BC-14C6B30A5D97}" sibTransId="{D58747D8-D427-6044-90D2-6BA6552A22FF}"/>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A4692669-EFEB-4245-BC17-B5C3A7418FA4}" type="presOf" srcId="{6E3DA92E-FD07-5B48-A33A-286C3818384E}" destId="{B17438CF-880F-BF48-A86B-0B8A81440F25}" srcOrd="0" destOrd="0" presId="urn:microsoft.com/office/officeart/2005/8/layout/orgChart1"/>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https://code.tutsplus.com/tutorials/templating-with-jinja2-in-flask-essentials--cms-25571</a:t>
            </a:r>
          </a:p>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70</a:t>
            </a:fld>
            <a:endParaRPr lang="en-US" altLang="nl-NL"/>
          </a:p>
        </p:txBody>
      </p:sp>
    </p:spTree>
    <p:extLst>
      <p:ext uri="{BB962C8B-B14F-4D97-AF65-F5344CB8AC3E}">
        <p14:creationId xmlns:p14="http://schemas.microsoft.com/office/powerpoint/2010/main" val="77859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800" b="1" i="1">
                <a:solidFill>
                  <a:srgbClr val="871094"/>
                </a:solidFill>
                <a:effectLst/>
              </a:rPr>
              <a:t>FastAPI tutorial</a:t>
            </a:r>
            <a:br>
              <a:rPr lang="nl-NL" sz="1800" i="1">
                <a:solidFill>
                  <a:srgbClr val="871094"/>
                </a:solidFill>
                <a:effectLst/>
              </a:rPr>
            </a:br>
            <a:br>
              <a:rPr lang="nl-NL" i="1">
                <a:solidFill>
                  <a:srgbClr val="871094"/>
                </a:solidFill>
                <a:effectLst/>
              </a:rPr>
            </a:br>
            <a:r>
              <a:rPr lang="nl-NL" b="1" i="1">
                <a:solidFill>
                  <a:srgbClr val="871094"/>
                </a:solidFill>
                <a:effectLst/>
              </a:rPr>
              <a:t>codingwithroby</a:t>
            </a:r>
            <a:br>
              <a:rPr lang="nl-NL" i="1">
                <a:solidFill>
                  <a:srgbClr val="871094"/>
                </a:solidFill>
                <a:effectLst/>
              </a:rPr>
            </a:br>
            <a:r>
              <a:rPr lang="nl-NL"/>
              <a:t>https://www.youtube.com/watch?v=MCVcAAoDJS8</a:t>
            </a:r>
            <a:br>
              <a:rPr lang="nl-NL"/>
            </a:br>
            <a:r>
              <a:rPr lang="nl-NL"/>
              <a:t>https://www.youtube.com/watch?v=34jQRPssM5Q</a:t>
            </a:r>
            <a:br>
              <a:rPr lang="nl-NL"/>
            </a:br>
            <a:br>
              <a:rPr lang="nl-NL"/>
            </a:br>
            <a:r>
              <a:rPr lang="nl-NL" b="1" i="1">
                <a:solidFill>
                  <a:srgbClr val="871094"/>
                </a:solidFill>
                <a:effectLst/>
              </a:rPr>
              <a:t>source code</a:t>
            </a:r>
            <a:br>
              <a:rPr lang="nl-NL" i="1">
                <a:solidFill>
                  <a:srgbClr val="871094"/>
                </a:solidFill>
                <a:effectLst/>
              </a:rPr>
            </a:br>
            <a:r>
              <a:rPr lang="nl-NL"/>
              <a:t>https://github.com/codingwithroby/FastAPI-The-Complete-Course</a:t>
            </a:r>
            <a:br>
              <a:rPr lang="nl-NL"/>
            </a:br>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71</a:t>
            </a:fld>
            <a:endParaRPr lang="en-US" altLang="nl-NL"/>
          </a:p>
        </p:txBody>
      </p:sp>
    </p:spTree>
    <p:extLst>
      <p:ext uri="{BB962C8B-B14F-4D97-AF65-F5344CB8AC3E}">
        <p14:creationId xmlns:p14="http://schemas.microsoft.com/office/powerpoint/2010/main" val="47044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https://stackoverflow.com/questions/7546050/switch-between-two-frames-in-tkinter</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73</a:t>
            </a:fld>
            <a:endParaRPr lang="en-US" altLang="nl-NL"/>
          </a:p>
        </p:txBody>
      </p:sp>
    </p:spTree>
    <p:extLst>
      <p:ext uri="{BB962C8B-B14F-4D97-AF65-F5344CB8AC3E}">
        <p14:creationId xmlns:p14="http://schemas.microsoft.com/office/powerpoint/2010/main" val="625430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https://python-course.eu/tkinter/layout-management-in-tkinter.php</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74</a:t>
            </a:fld>
            <a:endParaRPr lang="en-US" altLang="nl-NL"/>
          </a:p>
        </p:txBody>
      </p:sp>
    </p:spTree>
    <p:extLst>
      <p:ext uri="{BB962C8B-B14F-4D97-AF65-F5344CB8AC3E}">
        <p14:creationId xmlns:p14="http://schemas.microsoft.com/office/powerpoint/2010/main" val="421993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a:t>
            </a:fld>
            <a:endParaRPr lang="en-US" altLang="nl-NL"/>
          </a:p>
        </p:txBody>
      </p:sp>
    </p:spTree>
    <p:extLst>
      <p:ext uri="{BB962C8B-B14F-4D97-AF65-F5344CB8AC3E}">
        <p14:creationId xmlns:p14="http://schemas.microsoft.com/office/powerpoint/2010/main" val="403795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4B4E36F8-C35F-EC40-9F92-FF3FD8DC3420}" type="slidenum">
              <a:rPr lang="nl-NL" smtClean="0"/>
              <a:t>5</a:t>
            </a:fld>
            <a:endParaRPr lang="nl-NL"/>
          </a:p>
        </p:txBody>
      </p:sp>
    </p:spTree>
    <p:extLst>
      <p:ext uri="{BB962C8B-B14F-4D97-AF65-F5344CB8AC3E}">
        <p14:creationId xmlns:p14="http://schemas.microsoft.com/office/powerpoint/2010/main" val="142062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9</a:t>
            </a:fld>
            <a:endParaRPr lang="en-US" altLang="nl-NL"/>
          </a:p>
        </p:txBody>
      </p:sp>
    </p:spTree>
    <p:extLst>
      <p:ext uri="{BB962C8B-B14F-4D97-AF65-F5344CB8AC3E}">
        <p14:creationId xmlns:p14="http://schemas.microsoft.com/office/powerpoint/2010/main" val="2249881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Sphinx</a:t>
            </a:r>
          </a:p>
          <a:p>
            <a:r>
              <a:rPr lang="nl-NL"/>
              <a:t>https://sphinx-rtd-tutorial.readthedocs.io/en/latest/docstrings.html</a:t>
            </a:r>
          </a:p>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24</a:t>
            </a:fld>
            <a:endParaRPr lang="en-US" altLang="nl-NL"/>
          </a:p>
        </p:txBody>
      </p:sp>
    </p:spTree>
    <p:extLst>
      <p:ext uri="{BB962C8B-B14F-4D97-AF65-F5344CB8AC3E}">
        <p14:creationId xmlns:p14="http://schemas.microsoft.com/office/powerpoint/2010/main" val="379204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33</a:t>
            </a:fld>
            <a:endParaRPr lang="en-US" altLang="nl-NL"/>
          </a:p>
        </p:txBody>
      </p:sp>
    </p:spTree>
    <p:extLst>
      <p:ext uri="{BB962C8B-B14F-4D97-AF65-F5344CB8AC3E}">
        <p14:creationId xmlns:p14="http://schemas.microsoft.com/office/powerpoint/2010/main" val="5172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40</a:t>
            </a:fld>
            <a:endParaRPr lang="en-US" altLang="nl-NL"/>
          </a:p>
        </p:txBody>
      </p:sp>
    </p:spTree>
    <p:extLst>
      <p:ext uri="{BB962C8B-B14F-4D97-AF65-F5344CB8AC3E}">
        <p14:creationId xmlns:p14="http://schemas.microsoft.com/office/powerpoint/2010/main" val="249994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41</a:t>
            </a:fld>
            <a:endParaRPr lang="en-US" altLang="nl-NL"/>
          </a:p>
        </p:txBody>
      </p:sp>
    </p:spTree>
    <p:extLst>
      <p:ext uri="{BB962C8B-B14F-4D97-AF65-F5344CB8AC3E}">
        <p14:creationId xmlns:p14="http://schemas.microsoft.com/office/powerpoint/2010/main" val="2380421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a:t>
            </a:r>
            <a:r>
              <a:rPr lang="nl-NL" b="1" dirty="0"/>
              <a:t>multiprocessing</a:t>
            </a:r>
            <a:r>
              <a:rPr lang="nl-NL" dirty="0"/>
              <a:t> you leverage multiple CPUs to distribute your calculations. Since each of the CPUs runs in parallel, you're effectively able to run multiple tasks simultaneously. You would want to use multiprocessing for CPU-bound tasks. An example would be trying to calculate a sum of all elements of a huge list. If your machine has 8 cores, you can "cut" the list into 8 smaller lists and calculate the sum of each of those lists separately on separate core and then just add up those numbers. You'll get a ~8x speedup by doing that.</a:t>
            </a:r>
          </a:p>
          <a:p>
            <a:endParaRPr lang="nl-NL" dirty="0"/>
          </a:p>
          <a:p>
            <a:r>
              <a:rPr lang="nl-NL" dirty="0"/>
              <a:t>In </a:t>
            </a:r>
            <a:r>
              <a:rPr lang="nl-NL" b="1" dirty="0"/>
              <a:t>(multi)threading </a:t>
            </a:r>
            <a:r>
              <a:rPr lang="nl-NL" dirty="0"/>
              <a:t>you don't need multiple CPUs. Imagine a program that sends lots of HTTP requests to the web. If you used a single-threaded program, it would stop the execution (block) at each request, wait for a response, and then continue once received a response. The problem here is that your CPU isn't really doing work while waiting for some external server to do the job; it could have actually done some useful work in the meantime! The fix is to use threads - you can create many of them, each responsible for requesting some content from the web. The nice thing about threads is that, even if they run on one CPU, the CPU from time to time "freezes" the execution of one thread and jumps to executing the other one (it's called context switching and it happens constantly at non-deterministic intervals). So if your task is I/O bound - use threading.</a:t>
            </a:r>
          </a:p>
          <a:p>
            <a:endParaRPr lang="nl-NL" dirty="0"/>
          </a:p>
          <a:p>
            <a:r>
              <a:rPr lang="nl-NL" b="1" dirty="0"/>
              <a:t>asyncio</a:t>
            </a:r>
            <a:r>
              <a:rPr lang="nl-NL" dirty="0"/>
              <a:t> is essentially threading where not the CPU but you, as a programmer (or actually your application), decide where and when does the context switch happen. In Python you use an await keyword to suspend the execution of your coroutine (defined using async keyword).</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47</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el en object">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2F9E7F8E-C173-2E62-A158-9B18B7B374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1659174" y="522903"/>
            <a:ext cx="6762275" cy="712879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799953" y="1999068"/>
            <a:ext cx="6480720" cy="4176464"/>
          </a:xfrm>
        </p:spPr>
        <p:txBody>
          <a:bodyPr/>
          <a:lstStyle>
            <a:lvl1pPr algn="ctr">
              <a:defRPr/>
            </a:lvl1pPr>
          </a:lstStyle>
          <a:p>
            <a:r>
              <a:rPr lang="nl-NL" dirty="0"/>
              <a:t>Klik om de stijl te bewerken</a:t>
            </a:r>
          </a:p>
        </p:txBody>
      </p:sp>
    </p:spTree>
    <p:extLst>
      <p:ext uri="{BB962C8B-B14F-4D97-AF65-F5344CB8AC3E}">
        <p14:creationId xmlns:p14="http://schemas.microsoft.com/office/powerpoint/2010/main" val="388383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226490207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20" r:id="rId2"/>
    <p:sldLayoutId id="2147483918" r:id="rId3"/>
    <p:sldLayoutId id="2147483910" r:id="rId4"/>
    <p:sldLayoutId id="2147483916" r:id="rId5"/>
    <p:sldLayoutId id="2147483917" r:id="rId6"/>
    <p:sldLayoutId id="2147483921" r:id="rId7"/>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ealpython.com/python-impor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sphinx-doc.org/en/maste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numpydoc.readthedocs.io/en/latest/" TargetMode="External"/><Relationship Id="rId4" Type="http://schemas.openxmlformats.org/officeDocument/2006/relationships/hyperlink" Target="https://sphinxcontrib-napoleon.readthedocs.io/en/latest/example_google.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pydoc.html#module-pydoc" TargetMode="External"/><Relationship Id="rId2" Type="http://schemas.openxmlformats.org/officeDocument/2006/relationships/hyperlink" Target="https://docs.python.org/3/library/functions.html#help"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about/free-and-open-sour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4.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www.geeksforgeeks.org/python-database-tutorial/" TargetMode="External"/><Relationship Id="rId2" Type="http://schemas.openxmlformats.org/officeDocument/2006/relationships/hyperlink" Target="https://pythonspot.com/python-database/" TargetMode="External"/><Relationship Id="rId1" Type="http://schemas.openxmlformats.org/officeDocument/2006/relationships/slideLayout" Target="../slideLayouts/slideLayout4.xml"/><Relationship Id="rId4" Type="http://schemas.openxmlformats.org/officeDocument/2006/relationships/hyperlink" Target="https://www.tutorialspoint.com/postgresql/index.htm"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www.geeksforgeeks.org/python-database-tutorial/"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peps.python.org/pep-0008/"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Object%E2%80%93relational_mapping" TargetMode="External"/><Relationship Id="rId3" Type="http://schemas.openxmlformats.org/officeDocument/2006/relationships/hyperlink" Target="https://en.wikipedia.org/wiki/Web_framework" TargetMode="External"/><Relationship Id="rId7" Type="http://schemas.openxmlformats.org/officeDocument/2006/relationships/hyperlink" Target="https://en.wikipedia.org/wiki/Databas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en.wikipedia.org/wiki/Flask_(web_framework)#cite_note-2" TargetMode="External"/><Relationship Id="rId5" Type="http://schemas.openxmlformats.org/officeDocument/2006/relationships/hyperlink" Target="https://en.wikipedia.org/wiki/Microframework" TargetMode="External"/><Relationship Id="rId4" Type="http://schemas.openxmlformats.org/officeDocument/2006/relationships/hyperlink" Target="https://en.wikipedia.org/wiki/Python_(programming_language)" TargetMode="External"/><Relationship Id="rId9" Type="http://schemas.openxmlformats.org/officeDocument/2006/relationships/image" Target="../media/image1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6" y="2771725"/>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B49017-02EB-64EC-97FE-E19C59259BD9}"/>
              </a:ext>
            </a:extLst>
          </p:cNvPr>
          <p:cNvSpPr>
            <a:spLocks noGrp="1"/>
          </p:cNvSpPr>
          <p:nvPr>
            <p:ph type="title"/>
          </p:nvPr>
        </p:nvSpPr>
        <p:spPr/>
        <p:txBody>
          <a:bodyPr/>
          <a:lstStyle/>
          <a:p>
            <a:r>
              <a:rPr lang="nl-NL"/>
              <a:t>Import</a:t>
            </a:r>
          </a:p>
        </p:txBody>
      </p:sp>
      <p:sp>
        <p:nvSpPr>
          <p:cNvPr id="3" name="Tijdelijke aanduiding voor inhoud 2">
            <a:extLst>
              <a:ext uri="{FF2B5EF4-FFF2-40B4-BE49-F238E27FC236}">
                <a16:creationId xmlns:a16="http://schemas.microsoft.com/office/drawing/2014/main" id="{BDED5E04-5A6D-7B45-EFE6-D544A85246FF}"/>
              </a:ext>
            </a:extLst>
          </p:cNvPr>
          <p:cNvSpPr>
            <a:spLocks noGrp="1"/>
          </p:cNvSpPr>
          <p:nvPr>
            <p:ph idx="1"/>
          </p:nvPr>
        </p:nvSpPr>
        <p:spPr/>
        <p:txBody>
          <a:bodyPr/>
          <a:lstStyle/>
          <a:p>
            <a:r>
              <a:rPr lang="nl-NL"/>
              <a:t>import in a script</a:t>
            </a:r>
          </a:p>
          <a:p>
            <a:pPr marL="0" indent="0">
              <a:buNone/>
            </a:pPr>
            <a:endParaRPr lang="nl-NL"/>
          </a:p>
          <a:p>
            <a:r>
              <a:rPr lang="nl-NL"/>
              <a:t>vs</a:t>
            </a:r>
          </a:p>
          <a:p>
            <a:endParaRPr lang="nl-NL"/>
          </a:p>
          <a:p>
            <a:r>
              <a:rPr lang="nl-NL"/>
              <a:t>import in a package</a:t>
            </a:r>
          </a:p>
        </p:txBody>
      </p:sp>
      <p:sp>
        <p:nvSpPr>
          <p:cNvPr id="5" name="Tekstvak 4">
            <a:extLst>
              <a:ext uri="{FF2B5EF4-FFF2-40B4-BE49-F238E27FC236}">
                <a16:creationId xmlns:a16="http://schemas.microsoft.com/office/drawing/2014/main" id="{C1F7EFA6-4377-9203-37DA-A4B222E084EE}"/>
              </a:ext>
            </a:extLst>
          </p:cNvPr>
          <p:cNvSpPr txBox="1"/>
          <p:nvPr/>
        </p:nvSpPr>
        <p:spPr>
          <a:xfrm>
            <a:off x="575816" y="7020197"/>
            <a:ext cx="5040350" cy="307777"/>
          </a:xfrm>
          <a:prstGeom prst="rect">
            <a:avLst/>
          </a:prstGeom>
          <a:noFill/>
        </p:spPr>
        <p:txBody>
          <a:bodyPr wrap="square">
            <a:spAutoFit/>
          </a:bodyPr>
          <a:lstStyle/>
          <a:p>
            <a:r>
              <a:rPr lang="nl-NL" sz="1400">
                <a:solidFill>
                  <a:schemeClr val="tx1"/>
                </a:solidFill>
                <a:hlinkClick r:id="rId2"/>
              </a:rPr>
              <a:t>https://realpython.com/python-import</a:t>
            </a:r>
            <a:endParaRPr lang="nl-NL" sz="1400">
              <a:solidFill>
                <a:schemeClr val="tx1"/>
              </a:solidFill>
            </a:endParaRPr>
          </a:p>
        </p:txBody>
      </p:sp>
      <p:sp>
        <p:nvSpPr>
          <p:cNvPr id="4" name="Tekstvak 3">
            <a:extLst>
              <a:ext uri="{FF2B5EF4-FFF2-40B4-BE49-F238E27FC236}">
                <a16:creationId xmlns:a16="http://schemas.microsoft.com/office/drawing/2014/main" id="{4843C24B-0CBF-36B5-04BA-052D921B8CCC}"/>
              </a:ext>
            </a:extLst>
          </p:cNvPr>
          <p:cNvSpPr txBox="1"/>
          <p:nvPr/>
        </p:nvSpPr>
        <p:spPr>
          <a:xfrm>
            <a:off x="575816" y="4732329"/>
            <a:ext cx="5904655" cy="1501613"/>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b="1">
                <a:solidFill>
                  <a:schemeClr val="tx1"/>
                </a:solidFill>
              </a:rPr>
              <a:t>try:</a:t>
            </a:r>
          </a:p>
          <a:p>
            <a:pPr>
              <a:tabLst>
                <a:tab pos="3903663" algn="l"/>
              </a:tabLst>
            </a:pPr>
            <a:r>
              <a:rPr lang="nl-NL" b="1">
                <a:solidFill>
                  <a:schemeClr val="tx1"/>
                </a:solidFill>
              </a:rPr>
              <a:t>    from .encryption import Encryption</a:t>
            </a:r>
          </a:p>
          <a:p>
            <a:pPr>
              <a:tabLst>
                <a:tab pos="3903663" algn="l"/>
              </a:tabLst>
            </a:pPr>
            <a:endParaRPr lang="nl-NL" b="1">
              <a:solidFill>
                <a:schemeClr val="tx1"/>
              </a:solidFill>
            </a:endParaRPr>
          </a:p>
          <a:p>
            <a:pPr>
              <a:tabLst>
                <a:tab pos="3903663" algn="l"/>
              </a:tabLst>
            </a:pPr>
            <a:r>
              <a:rPr lang="nl-NL" b="1">
                <a:solidFill>
                  <a:schemeClr val="tx1"/>
                </a:solidFill>
              </a:rPr>
              <a:t>except ImportError:</a:t>
            </a:r>
          </a:p>
          <a:p>
            <a:pPr>
              <a:tabLst>
                <a:tab pos="3903663" algn="l"/>
              </a:tabLst>
            </a:pPr>
            <a:r>
              <a:rPr lang="nl-NL" b="1">
                <a:solidFill>
                  <a:schemeClr val="tx1"/>
                </a:solidFill>
              </a:rPr>
              <a:t>    from encryption import Encryption</a:t>
            </a:r>
          </a:p>
        </p:txBody>
      </p:sp>
    </p:spTree>
    <p:extLst>
      <p:ext uri="{BB962C8B-B14F-4D97-AF65-F5344CB8AC3E}">
        <p14:creationId xmlns:p14="http://schemas.microsoft.com/office/powerpoint/2010/main" val="351192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249A9-9AE5-CAB8-2FEA-26314F2AB35C}"/>
              </a:ext>
            </a:extLst>
          </p:cNvPr>
          <p:cNvSpPr>
            <a:spLocks noGrp="1"/>
          </p:cNvSpPr>
          <p:nvPr>
            <p:ph type="title"/>
          </p:nvPr>
        </p:nvSpPr>
        <p:spPr/>
        <p:txBody>
          <a:bodyPr/>
          <a:lstStyle/>
          <a:p>
            <a:r>
              <a:rPr lang="nl-NL"/>
              <a:t>Virtual Environments</a:t>
            </a:r>
          </a:p>
        </p:txBody>
      </p:sp>
      <p:sp>
        <p:nvSpPr>
          <p:cNvPr id="3" name="Tijdelijke aanduiding voor inhoud 2">
            <a:extLst>
              <a:ext uri="{FF2B5EF4-FFF2-40B4-BE49-F238E27FC236}">
                <a16:creationId xmlns:a16="http://schemas.microsoft.com/office/drawing/2014/main" id="{192D9C11-351E-E84C-3439-1AFF5324C0AA}"/>
              </a:ext>
            </a:extLst>
          </p:cNvPr>
          <p:cNvSpPr>
            <a:spLocks noGrp="1"/>
          </p:cNvSpPr>
          <p:nvPr>
            <p:ph idx="1"/>
          </p:nvPr>
        </p:nvSpPr>
        <p:spPr/>
        <p:txBody>
          <a:bodyPr/>
          <a:lstStyle/>
          <a:p>
            <a:pPr marL="0" indent="0">
              <a:buNone/>
            </a:pPr>
            <a:r>
              <a:rPr lang="nl-NL"/>
              <a:t>Python virtual environments aim to provide a lightweight, isolated Python environment</a:t>
            </a:r>
          </a:p>
          <a:p>
            <a:endParaRPr lang="nl-NL"/>
          </a:p>
          <a:p>
            <a:r>
              <a:rPr lang="nl-NL"/>
              <a:t>venv</a:t>
            </a:r>
          </a:p>
          <a:p>
            <a:endParaRPr lang="nl-NL"/>
          </a:p>
          <a:p>
            <a:endParaRPr lang="nl-NL"/>
          </a:p>
          <a:p>
            <a:endParaRPr lang="nl-NL"/>
          </a:p>
          <a:p>
            <a:endParaRPr lang="nl-NL"/>
          </a:p>
          <a:p>
            <a:endParaRPr lang="nl-NL"/>
          </a:p>
          <a:p>
            <a:endParaRPr lang="nl-NL"/>
          </a:p>
          <a:p>
            <a:r>
              <a:rPr lang="nl-NL"/>
              <a:t>virtualenv</a:t>
            </a:r>
          </a:p>
          <a:p>
            <a:pPr lvl="1"/>
            <a:r>
              <a:rPr lang="nl-NL" b="0" i="0">
                <a:solidFill>
                  <a:srgbClr val="222222"/>
                </a:solidFill>
                <a:effectLst/>
                <a:latin typeface="source sans pro" panose="020B0503030403020204" pitchFamily="34" charset="0"/>
              </a:rPr>
              <a:t>The package is a superset of </a:t>
            </a:r>
            <a:r>
              <a:rPr lang="nl-NL"/>
              <a:t>venv</a:t>
            </a:r>
            <a:r>
              <a:rPr lang="nl-NL" b="0" i="0">
                <a:solidFill>
                  <a:srgbClr val="222222"/>
                </a:solidFill>
                <a:effectLst/>
                <a:latin typeface="source sans pro" panose="020B0503030403020204" pitchFamily="34" charset="0"/>
              </a:rPr>
              <a:t>, which allows you to do everything that you can do using </a:t>
            </a:r>
            <a:r>
              <a:rPr lang="nl-NL"/>
              <a:t>venv</a:t>
            </a:r>
            <a:r>
              <a:rPr lang="nl-NL" b="0" i="0">
                <a:solidFill>
                  <a:srgbClr val="222222"/>
                </a:solidFill>
                <a:effectLst/>
                <a:latin typeface="source sans pro" panose="020B0503030403020204" pitchFamily="34" charset="0"/>
              </a:rPr>
              <a:t>, and more</a:t>
            </a:r>
            <a:endParaRPr lang="nl-NL"/>
          </a:p>
          <a:p>
            <a:endParaRPr lang="nl-NL"/>
          </a:p>
          <a:p>
            <a:endParaRPr lang="nl-NL"/>
          </a:p>
          <a:p>
            <a:endParaRPr lang="nl-NL"/>
          </a:p>
          <a:p>
            <a:endParaRPr lang="nl-NL"/>
          </a:p>
          <a:p>
            <a:pPr marL="0" indent="0">
              <a:buNone/>
            </a:pPr>
            <a:endParaRPr lang="nl-NL"/>
          </a:p>
          <a:p>
            <a:endParaRPr lang="nl-NL"/>
          </a:p>
        </p:txBody>
      </p:sp>
      <p:sp>
        <p:nvSpPr>
          <p:cNvPr id="5" name="Tekstvak 4">
            <a:extLst>
              <a:ext uri="{FF2B5EF4-FFF2-40B4-BE49-F238E27FC236}">
                <a16:creationId xmlns:a16="http://schemas.microsoft.com/office/drawing/2014/main" id="{51C07EF4-687D-CD5F-B491-A45C9AC99355}"/>
              </a:ext>
            </a:extLst>
          </p:cNvPr>
          <p:cNvSpPr txBox="1"/>
          <p:nvPr/>
        </p:nvSpPr>
        <p:spPr>
          <a:xfrm>
            <a:off x="575817" y="3563813"/>
            <a:ext cx="8928990" cy="1747835"/>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a:solidFill>
                  <a:schemeClr val="accent1">
                    <a:lumMod val="50000"/>
                  </a:schemeClr>
                </a:solidFill>
              </a:rPr>
              <a:t>$ python -m venv venv</a:t>
            </a:r>
          </a:p>
          <a:p>
            <a:pPr>
              <a:tabLst>
                <a:tab pos="3903663" algn="l"/>
              </a:tabLst>
            </a:pPr>
            <a:endParaRPr lang="nl-NL">
              <a:solidFill>
                <a:schemeClr val="accent1">
                  <a:lumMod val="50000"/>
                </a:schemeClr>
              </a:solidFill>
            </a:endParaRPr>
          </a:p>
          <a:p>
            <a:pPr>
              <a:tabLst>
                <a:tab pos="3903663" algn="l"/>
              </a:tabLst>
            </a:pPr>
            <a:r>
              <a:rPr lang="nl-NL">
                <a:solidFill>
                  <a:schemeClr val="accent1">
                    <a:lumMod val="50000"/>
                  </a:schemeClr>
                </a:solidFill>
              </a:rPr>
              <a:t>$ venv\Scripts\activate	# windows</a:t>
            </a:r>
          </a:p>
          <a:p>
            <a:pPr>
              <a:tabLst>
                <a:tab pos="3903663" algn="l"/>
              </a:tabLst>
            </a:pPr>
            <a:r>
              <a:rPr lang="nl-NL">
                <a:solidFill>
                  <a:schemeClr val="accent1">
                    <a:lumMod val="50000"/>
                  </a:schemeClr>
                </a:solidFill>
              </a:rPr>
              <a:t>$ source venv/bin/activate	# macos</a:t>
            </a:r>
          </a:p>
          <a:p>
            <a:pPr>
              <a:tabLst>
                <a:tab pos="3903663" algn="l"/>
              </a:tabLst>
            </a:pPr>
            <a:endParaRPr lang="nl-NL">
              <a:solidFill>
                <a:schemeClr val="accent1">
                  <a:lumMod val="50000"/>
                </a:schemeClr>
              </a:solidFill>
            </a:endParaRPr>
          </a:p>
          <a:p>
            <a:pPr>
              <a:tabLst>
                <a:tab pos="3903663" algn="l"/>
              </a:tabLst>
            </a:pPr>
            <a:r>
              <a:rPr lang="nl-NL">
                <a:solidFill>
                  <a:schemeClr val="accent1">
                    <a:lumMod val="50000"/>
                  </a:schemeClr>
                </a:solidFill>
              </a:rPr>
              <a:t>$ deactivate</a:t>
            </a:r>
          </a:p>
        </p:txBody>
      </p:sp>
    </p:spTree>
    <p:extLst>
      <p:ext uri="{BB962C8B-B14F-4D97-AF65-F5344CB8AC3E}">
        <p14:creationId xmlns:p14="http://schemas.microsoft.com/office/powerpoint/2010/main" val="39806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249A9-9AE5-CAB8-2FEA-26314F2AB35C}"/>
              </a:ext>
            </a:extLst>
          </p:cNvPr>
          <p:cNvSpPr>
            <a:spLocks noGrp="1"/>
          </p:cNvSpPr>
          <p:nvPr>
            <p:ph type="title"/>
          </p:nvPr>
        </p:nvSpPr>
        <p:spPr/>
        <p:txBody>
          <a:bodyPr/>
          <a:lstStyle/>
          <a:p>
            <a:r>
              <a:rPr lang="nl-NL"/>
              <a:t>Conda Environments</a:t>
            </a:r>
          </a:p>
        </p:txBody>
      </p:sp>
      <p:sp>
        <p:nvSpPr>
          <p:cNvPr id="3" name="Tijdelijke aanduiding voor inhoud 2">
            <a:extLst>
              <a:ext uri="{FF2B5EF4-FFF2-40B4-BE49-F238E27FC236}">
                <a16:creationId xmlns:a16="http://schemas.microsoft.com/office/drawing/2014/main" id="{192D9C11-351E-E84C-3439-1AFF5324C0AA}"/>
              </a:ext>
            </a:extLst>
          </p:cNvPr>
          <p:cNvSpPr>
            <a:spLocks noGrp="1"/>
          </p:cNvSpPr>
          <p:nvPr>
            <p:ph idx="1"/>
          </p:nvPr>
        </p:nvSpPr>
        <p:spPr/>
        <p:txBody>
          <a:bodyPr/>
          <a:lstStyle/>
          <a:p>
            <a:r>
              <a:rPr lang="nl-NL"/>
              <a:t>Conda Package and Environment Manager</a:t>
            </a:r>
          </a:p>
          <a:p>
            <a:endParaRPr lang="nl-NL"/>
          </a:p>
          <a:p>
            <a:r>
              <a:rPr lang="nl-NL"/>
              <a:t>If you’re working in the data science space and with Python alongside other data science projects, then conda is an excellent choice that works across platforms and languages.</a:t>
            </a:r>
          </a:p>
          <a:p>
            <a:pPr marL="0" indent="0">
              <a:buNone/>
            </a:pPr>
            <a:endParaRPr lang="nl-NL"/>
          </a:p>
          <a:p>
            <a:r>
              <a:rPr lang="nl-NL"/>
              <a:t>conda</a:t>
            </a:r>
          </a:p>
          <a:p>
            <a:endParaRPr lang="nl-NL"/>
          </a:p>
        </p:txBody>
      </p:sp>
      <p:sp>
        <p:nvSpPr>
          <p:cNvPr id="4" name="Tekstvak 3">
            <a:extLst>
              <a:ext uri="{FF2B5EF4-FFF2-40B4-BE49-F238E27FC236}">
                <a16:creationId xmlns:a16="http://schemas.microsoft.com/office/drawing/2014/main" id="{CE8260E3-5A27-5702-F438-B77718FF6C5D}"/>
              </a:ext>
            </a:extLst>
          </p:cNvPr>
          <p:cNvSpPr txBox="1"/>
          <p:nvPr/>
        </p:nvSpPr>
        <p:spPr>
          <a:xfrm>
            <a:off x="575816" y="4732329"/>
            <a:ext cx="8928990" cy="1009171"/>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a:solidFill>
                  <a:schemeClr val="tx1"/>
                </a:solidFill>
              </a:rPr>
              <a:t>$ conda create –n new_environment</a:t>
            </a:r>
          </a:p>
          <a:p>
            <a:r>
              <a:rPr lang="nl-NL">
                <a:solidFill>
                  <a:schemeClr val="tx1"/>
                </a:solidFill>
              </a:rPr>
              <a:t>$ conda activate new_environment</a:t>
            </a:r>
          </a:p>
          <a:p>
            <a:r>
              <a:rPr lang="nl-NL">
                <a:solidFill>
                  <a:schemeClr val="tx1"/>
                </a:solidFill>
              </a:rPr>
              <a:t>$ conda deactivate</a:t>
            </a:r>
          </a:p>
        </p:txBody>
      </p:sp>
    </p:spTree>
    <p:extLst>
      <p:ext uri="{BB962C8B-B14F-4D97-AF65-F5344CB8AC3E}">
        <p14:creationId xmlns:p14="http://schemas.microsoft.com/office/powerpoint/2010/main" val="207517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72208-2886-0DD5-A99D-663924AB12E1}"/>
              </a:ext>
            </a:extLst>
          </p:cNvPr>
          <p:cNvSpPr>
            <a:spLocks noGrp="1"/>
          </p:cNvSpPr>
          <p:nvPr>
            <p:ph type="title"/>
          </p:nvPr>
        </p:nvSpPr>
        <p:spPr/>
        <p:txBody>
          <a:bodyPr/>
          <a:lstStyle/>
          <a:p>
            <a:r>
              <a:rPr lang="nl-NL"/>
              <a:t>Type Hinting</a:t>
            </a:r>
          </a:p>
        </p:txBody>
      </p:sp>
      <p:sp>
        <p:nvSpPr>
          <p:cNvPr id="3" name="Tijdelijke aanduiding voor inhoud 2">
            <a:extLst>
              <a:ext uri="{FF2B5EF4-FFF2-40B4-BE49-F238E27FC236}">
                <a16:creationId xmlns:a16="http://schemas.microsoft.com/office/drawing/2014/main" id="{1C120108-80DE-893B-50D0-1D32C514A975}"/>
              </a:ext>
            </a:extLst>
          </p:cNvPr>
          <p:cNvSpPr>
            <a:spLocks noGrp="1"/>
          </p:cNvSpPr>
          <p:nvPr>
            <p:ph idx="1"/>
          </p:nvPr>
        </p:nvSpPr>
        <p:spPr/>
        <p:txBody>
          <a:bodyPr/>
          <a:lstStyle/>
          <a:p>
            <a:r>
              <a:rPr lang="nl-NL"/>
              <a:t>Type hinting is a formal solution to statically indicate the type of a value within your Python code. It was specified in </a:t>
            </a:r>
            <a:r>
              <a:rPr lang="nl-NL" b="1"/>
              <a:t>PEP 484 </a:t>
            </a:r>
            <a:r>
              <a:rPr lang="nl-NL"/>
              <a:t>and introduced in </a:t>
            </a:r>
            <a:r>
              <a:rPr lang="nl-NL" b="1"/>
              <a:t>Python 3.5</a:t>
            </a:r>
            <a:r>
              <a:rPr lang="nl-NL"/>
              <a:t>.</a:t>
            </a:r>
          </a:p>
          <a:p>
            <a:endParaRPr lang="nl-NL"/>
          </a:p>
          <a:p>
            <a:r>
              <a:rPr lang="nl-NL"/>
              <a:t>Python’s type hints provide you with optional static typing to leverage the best of both static and dynamic typing.</a:t>
            </a:r>
          </a:p>
        </p:txBody>
      </p:sp>
      <p:sp>
        <p:nvSpPr>
          <p:cNvPr id="4" name="Tekstvak 3">
            <a:extLst>
              <a:ext uri="{FF2B5EF4-FFF2-40B4-BE49-F238E27FC236}">
                <a16:creationId xmlns:a16="http://schemas.microsoft.com/office/drawing/2014/main" id="{A7C0D2A0-1BA4-3B67-7F7B-E4BD23793F05}"/>
              </a:ext>
            </a:extLst>
          </p:cNvPr>
          <p:cNvSpPr txBox="1"/>
          <p:nvPr/>
        </p:nvSpPr>
        <p:spPr>
          <a:xfrm>
            <a:off x="575816" y="5508029"/>
            <a:ext cx="8928990" cy="1501613"/>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b="0">
                <a:solidFill>
                  <a:srgbClr val="204A87"/>
                </a:solidFill>
                <a:effectLst/>
              </a:rPr>
              <a:t>def</a:t>
            </a:r>
            <a:r>
              <a:rPr lang="nl-NL"/>
              <a:t> </a:t>
            </a:r>
            <a:r>
              <a:rPr lang="nl-NL">
                <a:solidFill>
                  <a:srgbClr val="000000"/>
                </a:solidFill>
                <a:effectLst/>
              </a:rPr>
              <a:t>headline</a:t>
            </a:r>
            <a:r>
              <a:rPr lang="nl-NL" b="0">
                <a:solidFill>
                  <a:srgbClr val="000000"/>
                </a:solidFill>
                <a:effectLst/>
              </a:rPr>
              <a:t>(</a:t>
            </a:r>
            <a:r>
              <a:rPr lang="nl-NL">
                <a:solidFill>
                  <a:srgbClr val="000000"/>
                </a:solidFill>
                <a:effectLst/>
              </a:rPr>
              <a:t>text</a:t>
            </a:r>
            <a:r>
              <a:rPr lang="nl-NL" b="0">
                <a:solidFill>
                  <a:srgbClr val="000000"/>
                </a:solidFill>
                <a:effectLst/>
              </a:rPr>
              <a:t>:</a:t>
            </a:r>
            <a:r>
              <a:rPr lang="nl-NL"/>
              <a:t> </a:t>
            </a:r>
            <a:r>
              <a:rPr lang="nl-NL">
                <a:solidFill>
                  <a:srgbClr val="204A87"/>
                </a:solidFill>
                <a:effectLst/>
              </a:rPr>
              <a:t>str</a:t>
            </a:r>
            <a:r>
              <a:rPr lang="nl-NL" b="0">
                <a:solidFill>
                  <a:srgbClr val="000000"/>
                </a:solidFill>
                <a:effectLst/>
              </a:rPr>
              <a:t>,</a:t>
            </a:r>
            <a:r>
              <a:rPr lang="nl-NL"/>
              <a:t> </a:t>
            </a:r>
            <a:r>
              <a:rPr lang="nl-NL">
                <a:solidFill>
                  <a:srgbClr val="000000"/>
                </a:solidFill>
                <a:effectLst/>
              </a:rPr>
              <a:t>align</a:t>
            </a:r>
            <a:r>
              <a:rPr lang="nl-NL" b="0">
                <a:solidFill>
                  <a:srgbClr val="000000"/>
                </a:solidFill>
                <a:effectLst/>
              </a:rPr>
              <a:t>:</a:t>
            </a:r>
            <a:r>
              <a:rPr lang="nl-NL"/>
              <a:t> </a:t>
            </a:r>
            <a:r>
              <a:rPr lang="nl-NL">
                <a:solidFill>
                  <a:srgbClr val="204A87"/>
                </a:solidFill>
                <a:effectLst/>
              </a:rPr>
              <a:t>bool</a:t>
            </a:r>
            <a:r>
              <a:rPr lang="nl-NL"/>
              <a:t> </a:t>
            </a:r>
            <a:r>
              <a:rPr lang="nl-NL" b="0">
                <a:solidFill>
                  <a:srgbClr val="CE5C00"/>
                </a:solidFill>
                <a:effectLst/>
              </a:rPr>
              <a:t>=</a:t>
            </a:r>
            <a:r>
              <a:rPr lang="nl-NL"/>
              <a:t> </a:t>
            </a:r>
            <a:r>
              <a:rPr lang="nl-NL" b="0">
                <a:solidFill>
                  <a:srgbClr val="204A87"/>
                </a:solidFill>
                <a:effectLst/>
              </a:rPr>
              <a:t>True</a:t>
            </a:r>
            <a:r>
              <a:rPr lang="nl-NL" b="0">
                <a:solidFill>
                  <a:srgbClr val="000000"/>
                </a:solidFill>
                <a:effectLst/>
              </a:rPr>
              <a:t>)</a:t>
            </a:r>
            <a:r>
              <a:rPr lang="nl-NL"/>
              <a:t> </a:t>
            </a:r>
            <a:r>
              <a:rPr lang="nl-NL" b="0">
                <a:solidFill>
                  <a:srgbClr val="CE5C00"/>
                </a:solidFill>
                <a:effectLst/>
              </a:rPr>
              <a:t>-&gt;</a:t>
            </a:r>
            <a:r>
              <a:rPr lang="nl-NL"/>
              <a:t> </a:t>
            </a:r>
            <a:r>
              <a:rPr lang="nl-NL">
                <a:solidFill>
                  <a:srgbClr val="204A87"/>
                </a:solidFill>
                <a:effectLst/>
              </a:rPr>
              <a:t>str</a:t>
            </a:r>
            <a:r>
              <a:rPr lang="nl-NL" b="0">
                <a:solidFill>
                  <a:srgbClr val="000000"/>
                </a:solidFill>
                <a:effectLst/>
              </a:rPr>
              <a:t>:</a:t>
            </a:r>
            <a:r>
              <a:rPr lang="nl-NL"/>
              <a:t> </a:t>
            </a:r>
          </a:p>
          <a:p>
            <a:r>
              <a:rPr lang="nl-NL" b="0">
                <a:solidFill>
                  <a:srgbClr val="204A87"/>
                </a:solidFill>
                <a:effectLst/>
              </a:rPr>
              <a:t>    if</a:t>
            </a:r>
            <a:r>
              <a:rPr lang="nl-NL"/>
              <a:t> </a:t>
            </a:r>
            <a:r>
              <a:rPr lang="nl-NL">
                <a:solidFill>
                  <a:srgbClr val="000000"/>
                </a:solidFill>
                <a:effectLst/>
              </a:rPr>
              <a:t>align</a:t>
            </a:r>
            <a:r>
              <a:rPr lang="nl-NL" b="0">
                <a:solidFill>
                  <a:srgbClr val="000000"/>
                </a:solidFill>
                <a:effectLst/>
              </a:rPr>
              <a:t>:</a:t>
            </a:r>
            <a:r>
              <a:rPr lang="nl-NL"/>
              <a:t> </a:t>
            </a:r>
          </a:p>
          <a:p>
            <a:r>
              <a:rPr lang="nl-NL" b="0">
                <a:solidFill>
                  <a:srgbClr val="204A87"/>
                </a:solidFill>
                <a:effectLst/>
              </a:rPr>
              <a:t>        return</a:t>
            </a:r>
            <a:r>
              <a:rPr lang="nl-NL"/>
              <a:t> </a:t>
            </a:r>
            <a:r>
              <a:rPr lang="nl-NL">
                <a:solidFill>
                  <a:srgbClr val="1B6700"/>
                </a:solidFill>
                <a:effectLst/>
              </a:rPr>
              <a:t>f</a:t>
            </a:r>
            <a:r>
              <a:rPr lang="nl-NL">
                <a:solidFill>
                  <a:srgbClr val="4E9A06"/>
                </a:solidFill>
                <a:effectLst/>
              </a:rPr>
              <a:t>"</a:t>
            </a:r>
            <a:r>
              <a:rPr lang="nl-NL">
                <a:solidFill>
                  <a:srgbClr val="1B6700"/>
                </a:solidFill>
                <a:effectLst/>
              </a:rPr>
              <a:t>{</a:t>
            </a:r>
            <a:r>
              <a:rPr lang="nl-NL">
                <a:solidFill>
                  <a:srgbClr val="000000"/>
                </a:solidFill>
                <a:effectLst/>
              </a:rPr>
              <a:t>text</a:t>
            </a:r>
            <a:r>
              <a:rPr lang="nl-NL" b="0">
                <a:solidFill>
                  <a:srgbClr val="CE5C00"/>
                </a:solidFill>
                <a:effectLst/>
              </a:rPr>
              <a:t>.</a:t>
            </a:r>
            <a:r>
              <a:rPr lang="nl-NL">
                <a:solidFill>
                  <a:srgbClr val="000000"/>
                </a:solidFill>
                <a:effectLst/>
              </a:rPr>
              <a:t>title</a:t>
            </a:r>
            <a:r>
              <a:rPr lang="nl-NL" b="0">
                <a:solidFill>
                  <a:srgbClr val="000000"/>
                </a:solidFill>
                <a:effectLst/>
              </a:rPr>
              <a:t>()</a:t>
            </a:r>
            <a:r>
              <a:rPr lang="nl-NL">
                <a:solidFill>
                  <a:srgbClr val="1B6700"/>
                </a:solidFill>
                <a:effectLst/>
              </a:rPr>
              <a:t>}</a:t>
            </a:r>
            <a:r>
              <a:rPr lang="nl-NL">
                <a:solidFill>
                  <a:srgbClr val="4E9A06"/>
                </a:solidFill>
                <a:effectLst/>
              </a:rPr>
              <a:t>\n</a:t>
            </a:r>
            <a:r>
              <a:rPr lang="nl-NL">
                <a:solidFill>
                  <a:srgbClr val="1B6700"/>
                </a:solidFill>
                <a:effectLst/>
              </a:rPr>
              <a:t>{</a:t>
            </a:r>
            <a:r>
              <a:rPr lang="nl-NL">
                <a:solidFill>
                  <a:srgbClr val="4E9A06"/>
                </a:solidFill>
                <a:effectLst/>
              </a:rPr>
              <a:t>'-'</a:t>
            </a:r>
            <a:r>
              <a:rPr lang="nl-NL"/>
              <a:t> </a:t>
            </a:r>
            <a:r>
              <a:rPr lang="nl-NL" b="0">
                <a:solidFill>
                  <a:srgbClr val="CE5C00"/>
                </a:solidFill>
                <a:effectLst/>
              </a:rPr>
              <a:t>*</a:t>
            </a:r>
            <a:r>
              <a:rPr lang="nl-NL"/>
              <a:t> </a:t>
            </a:r>
            <a:r>
              <a:rPr lang="nl-NL">
                <a:solidFill>
                  <a:srgbClr val="204A87"/>
                </a:solidFill>
                <a:effectLst/>
              </a:rPr>
              <a:t>len</a:t>
            </a:r>
            <a:r>
              <a:rPr lang="nl-NL" b="0">
                <a:solidFill>
                  <a:srgbClr val="000000"/>
                </a:solidFill>
                <a:effectLst/>
              </a:rPr>
              <a:t>(</a:t>
            </a:r>
            <a:r>
              <a:rPr lang="nl-NL">
                <a:solidFill>
                  <a:srgbClr val="000000"/>
                </a:solidFill>
                <a:effectLst/>
              </a:rPr>
              <a:t>text</a:t>
            </a:r>
            <a:r>
              <a:rPr lang="nl-NL" b="0">
                <a:solidFill>
                  <a:srgbClr val="000000"/>
                </a:solidFill>
                <a:effectLst/>
              </a:rPr>
              <a:t>)</a:t>
            </a:r>
            <a:r>
              <a:rPr lang="nl-NL">
                <a:solidFill>
                  <a:srgbClr val="1B6700"/>
                </a:solidFill>
                <a:effectLst/>
              </a:rPr>
              <a:t>}</a:t>
            </a:r>
            <a:r>
              <a:rPr lang="nl-NL">
                <a:solidFill>
                  <a:srgbClr val="4E9A06"/>
                </a:solidFill>
                <a:effectLst/>
              </a:rPr>
              <a:t>"</a:t>
            </a:r>
            <a:r>
              <a:rPr lang="nl-NL"/>
              <a:t> </a:t>
            </a:r>
          </a:p>
          <a:p>
            <a:r>
              <a:rPr lang="nl-NL" b="0">
                <a:solidFill>
                  <a:srgbClr val="204A87"/>
                </a:solidFill>
                <a:effectLst/>
              </a:rPr>
              <a:t>    else</a:t>
            </a:r>
            <a:r>
              <a:rPr lang="nl-NL" b="0">
                <a:solidFill>
                  <a:srgbClr val="000000"/>
                </a:solidFill>
                <a:effectLst/>
              </a:rPr>
              <a:t>:</a:t>
            </a:r>
          </a:p>
          <a:p>
            <a:r>
              <a:rPr lang="nl-NL">
                <a:solidFill>
                  <a:srgbClr val="000000"/>
                </a:solidFill>
              </a:rPr>
              <a:t>        </a:t>
            </a:r>
            <a:r>
              <a:rPr lang="nl-NL" b="0">
                <a:solidFill>
                  <a:srgbClr val="204A87"/>
                </a:solidFill>
                <a:effectLst/>
              </a:rPr>
              <a:t>return</a:t>
            </a:r>
            <a:r>
              <a:rPr lang="nl-NL"/>
              <a:t> </a:t>
            </a:r>
            <a:r>
              <a:rPr lang="nl-NL">
                <a:solidFill>
                  <a:srgbClr val="1B6700"/>
                </a:solidFill>
                <a:effectLst/>
              </a:rPr>
              <a:t>f</a:t>
            </a:r>
            <a:r>
              <a:rPr lang="nl-NL">
                <a:solidFill>
                  <a:srgbClr val="4E9A06"/>
                </a:solidFill>
                <a:effectLst/>
              </a:rPr>
              <a:t>" </a:t>
            </a:r>
            <a:r>
              <a:rPr lang="nl-NL">
                <a:solidFill>
                  <a:srgbClr val="1B6700"/>
                </a:solidFill>
                <a:effectLst/>
              </a:rPr>
              <a:t>{</a:t>
            </a:r>
            <a:r>
              <a:rPr lang="nl-NL">
                <a:solidFill>
                  <a:srgbClr val="000000"/>
                </a:solidFill>
                <a:effectLst/>
              </a:rPr>
              <a:t>text</a:t>
            </a:r>
            <a:r>
              <a:rPr lang="nl-NL" b="0">
                <a:solidFill>
                  <a:srgbClr val="CE5C00"/>
                </a:solidFill>
                <a:effectLst/>
              </a:rPr>
              <a:t>.</a:t>
            </a:r>
            <a:r>
              <a:rPr lang="nl-NL">
                <a:solidFill>
                  <a:srgbClr val="000000"/>
                </a:solidFill>
                <a:effectLst/>
              </a:rPr>
              <a:t>title</a:t>
            </a:r>
            <a:r>
              <a:rPr lang="nl-NL" b="0">
                <a:solidFill>
                  <a:srgbClr val="000000"/>
                </a:solidFill>
                <a:effectLst/>
              </a:rPr>
              <a:t>()</a:t>
            </a:r>
            <a:r>
              <a:rPr lang="nl-NL">
                <a:solidFill>
                  <a:srgbClr val="1B6700"/>
                </a:solidFill>
                <a:effectLst/>
              </a:rPr>
              <a:t>}</a:t>
            </a:r>
            <a:r>
              <a:rPr lang="nl-NL">
                <a:solidFill>
                  <a:srgbClr val="4E9A06"/>
                </a:solidFill>
                <a:effectLst/>
              </a:rPr>
              <a:t> "</a:t>
            </a:r>
            <a:r>
              <a:rPr lang="nl-NL" b="0">
                <a:solidFill>
                  <a:srgbClr val="CE5C00"/>
                </a:solidFill>
                <a:effectLst/>
              </a:rPr>
              <a:t>.</a:t>
            </a:r>
            <a:r>
              <a:rPr lang="nl-NL">
                <a:solidFill>
                  <a:srgbClr val="000000"/>
                </a:solidFill>
                <a:effectLst/>
              </a:rPr>
              <a:t>center</a:t>
            </a:r>
            <a:r>
              <a:rPr lang="nl-NL" b="0">
                <a:solidFill>
                  <a:srgbClr val="000000"/>
                </a:solidFill>
                <a:effectLst/>
              </a:rPr>
              <a:t>(</a:t>
            </a:r>
            <a:r>
              <a:rPr lang="nl-NL" b="0">
                <a:solidFill>
                  <a:srgbClr val="0000CF"/>
                </a:solidFill>
                <a:effectLst/>
              </a:rPr>
              <a:t>50</a:t>
            </a:r>
            <a:r>
              <a:rPr lang="nl-NL" b="0">
                <a:solidFill>
                  <a:srgbClr val="000000"/>
                </a:solidFill>
                <a:effectLst/>
              </a:rPr>
              <a:t>,</a:t>
            </a:r>
            <a:r>
              <a:rPr lang="nl-NL"/>
              <a:t> </a:t>
            </a:r>
            <a:r>
              <a:rPr lang="nl-NL">
                <a:solidFill>
                  <a:srgbClr val="4E9A06"/>
                </a:solidFill>
                <a:effectLst/>
              </a:rPr>
              <a:t>"o"</a:t>
            </a:r>
            <a:r>
              <a:rPr lang="nl-NL" b="0">
                <a:solidFill>
                  <a:srgbClr val="000000"/>
                </a:solidFill>
                <a:effectLst/>
              </a:rPr>
              <a:t>)</a:t>
            </a:r>
            <a:r>
              <a:rPr lang="nl-NL"/>
              <a:t> </a:t>
            </a:r>
            <a:endParaRPr lang="nl-NL">
              <a:solidFill>
                <a:schemeClr val="accent1">
                  <a:lumMod val="50000"/>
                </a:schemeClr>
              </a:solidFill>
            </a:endParaRPr>
          </a:p>
        </p:txBody>
      </p:sp>
    </p:spTree>
    <p:extLst>
      <p:ext uri="{BB962C8B-B14F-4D97-AF65-F5344CB8AC3E}">
        <p14:creationId xmlns:p14="http://schemas.microsoft.com/office/powerpoint/2010/main" val="414417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367C46-371C-BB0F-ED9B-D51FD950039C}"/>
              </a:ext>
            </a:extLst>
          </p:cNvPr>
          <p:cNvSpPr>
            <a:spLocks noGrp="1"/>
          </p:cNvSpPr>
          <p:nvPr>
            <p:ph type="title"/>
          </p:nvPr>
        </p:nvSpPr>
        <p:spPr/>
        <p:txBody>
          <a:bodyPr/>
          <a:lstStyle/>
          <a:p>
            <a:r>
              <a:rPr lang="nl-NL"/>
              <a:t>Variadic arguments</a:t>
            </a:r>
          </a:p>
        </p:txBody>
      </p:sp>
      <p:sp>
        <p:nvSpPr>
          <p:cNvPr id="3" name="Tijdelijke aanduiding voor inhoud 2">
            <a:extLst>
              <a:ext uri="{FF2B5EF4-FFF2-40B4-BE49-F238E27FC236}">
                <a16:creationId xmlns:a16="http://schemas.microsoft.com/office/drawing/2014/main" id="{CF2A7A94-D357-D458-1744-D96456802D15}"/>
              </a:ext>
            </a:extLst>
          </p:cNvPr>
          <p:cNvSpPr>
            <a:spLocks noGrp="1"/>
          </p:cNvSpPr>
          <p:nvPr>
            <p:ph idx="1"/>
          </p:nvPr>
        </p:nvSpPr>
        <p:spPr/>
        <p:txBody>
          <a:bodyPr/>
          <a:lstStyle/>
          <a:p>
            <a:r>
              <a:rPr lang="nl-NL"/>
              <a:t>*args</a:t>
            </a:r>
          </a:p>
          <a:p>
            <a:r>
              <a:rPr lang="nl-NL"/>
              <a:t>**kwargs</a:t>
            </a:r>
          </a:p>
        </p:txBody>
      </p:sp>
    </p:spTree>
    <p:extLst>
      <p:ext uri="{BB962C8B-B14F-4D97-AF65-F5344CB8AC3E}">
        <p14:creationId xmlns:p14="http://schemas.microsoft.com/office/powerpoint/2010/main" val="280035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31E8C-5A7D-BAE3-4C2D-EAAFCFA687F0}"/>
              </a:ext>
            </a:extLst>
          </p:cNvPr>
          <p:cNvSpPr>
            <a:spLocks noGrp="1"/>
          </p:cNvSpPr>
          <p:nvPr>
            <p:ph type="title"/>
          </p:nvPr>
        </p:nvSpPr>
        <p:spPr/>
        <p:txBody>
          <a:bodyPr/>
          <a:lstStyle/>
          <a:p>
            <a:r>
              <a:rPr lang="nl-NL"/>
              <a:t>Decorators</a:t>
            </a:r>
          </a:p>
        </p:txBody>
      </p:sp>
      <p:sp>
        <p:nvSpPr>
          <p:cNvPr id="3" name="Tijdelijke aanduiding voor inhoud 2">
            <a:extLst>
              <a:ext uri="{FF2B5EF4-FFF2-40B4-BE49-F238E27FC236}">
                <a16:creationId xmlns:a16="http://schemas.microsoft.com/office/drawing/2014/main" id="{984F80FA-4540-6643-71A6-E211A15626C2}"/>
              </a:ext>
            </a:extLst>
          </p:cNvPr>
          <p:cNvSpPr>
            <a:spLocks noGrp="1"/>
          </p:cNvSpPr>
          <p:nvPr>
            <p:ph idx="1"/>
          </p:nvPr>
        </p:nvSpPr>
        <p:spPr/>
        <p:txBody>
          <a:bodyPr/>
          <a:lstStyle/>
          <a:p>
            <a:r>
              <a:rPr lang="nl-NL"/>
              <a:t>A decorator is a function that takes another function and extends the behavior of the latter function without explicitly modifying it.</a:t>
            </a:r>
          </a:p>
          <a:p>
            <a:endParaRPr lang="nl-NL"/>
          </a:p>
          <a:p>
            <a:r>
              <a:rPr lang="nl-NL"/>
              <a:t>Functions are first-class citizens:</a:t>
            </a:r>
          </a:p>
          <a:p>
            <a:pPr lvl="1"/>
            <a:r>
              <a:rPr lang="nl-NL"/>
              <a:t>functions can be passed around and used as arguments.</a:t>
            </a:r>
          </a:p>
          <a:p>
            <a:pPr lvl="1"/>
            <a:r>
              <a:rPr lang="nl-NL"/>
              <a:t>functions can be defined inside other functions. Such functions are called inner functions.</a:t>
            </a:r>
          </a:p>
          <a:p>
            <a:pPr lvl="1"/>
            <a:r>
              <a:rPr lang="nl-NL"/>
              <a:t>functions can be returned as return values. </a:t>
            </a:r>
          </a:p>
          <a:p>
            <a:endParaRPr lang="nl-NL"/>
          </a:p>
          <a:p>
            <a:pPr marL="0" indent="0">
              <a:buNone/>
            </a:pPr>
            <a:endParaRPr lang="nl-NL"/>
          </a:p>
          <a:p>
            <a:pPr marL="0" indent="0">
              <a:buNone/>
            </a:pPr>
            <a:endParaRPr lang="nl-NL"/>
          </a:p>
        </p:txBody>
      </p:sp>
      <p:sp>
        <p:nvSpPr>
          <p:cNvPr id="5" name="Tekstvak 4">
            <a:extLst>
              <a:ext uri="{FF2B5EF4-FFF2-40B4-BE49-F238E27FC236}">
                <a16:creationId xmlns:a16="http://schemas.microsoft.com/office/drawing/2014/main" id="{9778BA41-997E-B8A6-80B5-984DEB21DF35}"/>
              </a:ext>
            </a:extLst>
          </p:cNvPr>
          <p:cNvSpPr txBox="1"/>
          <p:nvPr/>
        </p:nvSpPr>
        <p:spPr>
          <a:xfrm>
            <a:off x="575815" y="5341310"/>
            <a:ext cx="8928991" cy="1815882"/>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nl-NL" sz="1600">
                <a:solidFill>
                  <a:srgbClr val="071591"/>
                </a:solidFill>
                <a:effectLst/>
                <a:latin typeface="Consolas" panose="020B0609020204030204" pitchFamily="49" charset="0"/>
                <a:cs typeface="Consolas" panose="020B0609020204030204" pitchFamily="49" charset="0"/>
              </a:rPr>
              <a:t>def </a:t>
            </a:r>
            <a:r>
              <a:rPr lang="nl-NL" sz="1600">
                <a:solidFill>
                  <a:srgbClr val="000000"/>
                </a:solidFill>
                <a:effectLst/>
                <a:latin typeface="Consolas" panose="020B0609020204030204" pitchFamily="49" charset="0"/>
                <a:cs typeface="Consolas" panose="020B0609020204030204" pitchFamily="49" charset="0"/>
              </a:rPr>
              <a:t>my_decorator</a:t>
            </a:r>
            <a:r>
              <a:rPr lang="nl-NL" sz="1600">
                <a:solidFill>
                  <a:srgbClr val="262626"/>
                </a:solidFill>
                <a:effectLst/>
                <a:latin typeface="Consolas" panose="020B0609020204030204" pitchFamily="49" charset="0"/>
                <a:cs typeface="Consolas" panose="020B0609020204030204" pitchFamily="49" charset="0"/>
              </a:rPr>
              <a:t>(f):</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def </a:t>
            </a:r>
            <a:r>
              <a:rPr lang="nl-NL" sz="1600">
                <a:solidFill>
                  <a:srgbClr val="000000"/>
                </a:solidFill>
                <a:effectLst/>
                <a:latin typeface="Consolas" panose="020B0609020204030204" pitchFamily="49" charset="0"/>
                <a:cs typeface="Consolas" panose="020B0609020204030204" pitchFamily="49" charset="0"/>
              </a:rPr>
              <a:t>wrapper</a:t>
            </a:r>
            <a:r>
              <a:rPr lang="nl-NL" sz="1600">
                <a:solidFill>
                  <a:srgbClr val="262626"/>
                </a:solidFill>
                <a:effectLst/>
                <a:latin typeface="Consolas" panose="020B0609020204030204" pitchFamily="49" charset="0"/>
                <a:cs typeface="Consolas" panose="020B0609020204030204" pitchFamily="49" charset="0"/>
              </a:rPr>
              <a:t>(*args, **kwargs):</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808080"/>
                </a:solidFill>
                <a:effectLst/>
                <a:latin typeface="Consolas" panose="020B0609020204030204" pitchFamily="49" charset="0"/>
                <a:cs typeface="Consolas" panose="020B0609020204030204" pitchFamily="49" charset="0"/>
              </a:rPr>
              <a:t># do something</a:t>
            </a:r>
            <a:br>
              <a:rPr lang="nl-NL" sz="1600">
                <a:solidFill>
                  <a:srgbClr val="808080"/>
                </a:solidFill>
                <a:effectLst/>
                <a:latin typeface="Consolas" panose="020B0609020204030204" pitchFamily="49" charset="0"/>
                <a:cs typeface="Consolas" panose="020B0609020204030204" pitchFamily="49" charset="0"/>
              </a:rPr>
            </a:br>
            <a:r>
              <a:rPr lang="nl-NL" sz="1600">
                <a:solidFill>
                  <a:srgbClr val="808080"/>
                </a:solidFill>
                <a:effectLst/>
                <a:latin typeface="Consolas" panose="020B0609020204030204" pitchFamily="49" charset="0"/>
                <a:cs typeface="Consolas" panose="020B0609020204030204" pitchFamily="49" charset="0"/>
              </a:rPr>
              <a:t>        </a:t>
            </a:r>
            <a:r>
              <a:rPr lang="nl-NL" sz="1600">
                <a:solidFill>
                  <a:srgbClr val="262626"/>
                </a:solidFill>
                <a:effectLst/>
                <a:latin typeface="Consolas" panose="020B0609020204030204" pitchFamily="49" charset="0"/>
                <a:cs typeface="Consolas" panose="020B0609020204030204" pitchFamily="49" charset="0"/>
              </a:rPr>
              <a:t>return_value = </a:t>
            </a:r>
            <a:r>
              <a:rPr lang="nl-NL" sz="1600">
                <a:solidFill>
                  <a:srgbClr val="000000"/>
                </a:solidFill>
                <a:effectLst/>
                <a:latin typeface="Consolas" panose="020B0609020204030204" pitchFamily="49" charset="0"/>
                <a:cs typeface="Consolas" panose="020B0609020204030204" pitchFamily="49" charset="0"/>
              </a:rPr>
              <a:t>f</a:t>
            </a:r>
            <a:r>
              <a:rPr lang="nl-NL" sz="1600">
                <a:solidFill>
                  <a:srgbClr val="262626"/>
                </a:solidFill>
                <a:effectLst/>
                <a:latin typeface="Consolas" panose="020B0609020204030204" pitchFamily="49" charset="0"/>
                <a:cs typeface="Consolas" panose="020B0609020204030204" pitchFamily="49" charset="0"/>
              </a:rPr>
              <a:t>(*args, **kwargs)</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808080"/>
                </a:solidFill>
                <a:effectLst/>
                <a:latin typeface="Consolas" panose="020B0609020204030204" pitchFamily="49" charset="0"/>
                <a:cs typeface="Consolas" panose="020B0609020204030204" pitchFamily="49" charset="0"/>
              </a:rPr>
              <a:t># do something</a:t>
            </a:r>
            <a:br>
              <a:rPr lang="nl-NL" sz="1600">
                <a:solidFill>
                  <a:srgbClr val="808080"/>
                </a:solidFill>
                <a:effectLst/>
                <a:latin typeface="Consolas" panose="020B0609020204030204" pitchFamily="49" charset="0"/>
                <a:cs typeface="Consolas" panose="020B0609020204030204" pitchFamily="49" charset="0"/>
              </a:rPr>
            </a:br>
            <a:r>
              <a:rPr lang="nl-NL" sz="1600">
                <a:solidFill>
                  <a:srgbClr val="808080"/>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return </a:t>
            </a:r>
            <a:r>
              <a:rPr lang="nl-NL" sz="1600">
                <a:solidFill>
                  <a:srgbClr val="262626"/>
                </a:solidFill>
                <a:effectLst/>
                <a:latin typeface="Consolas" panose="020B0609020204030204" pitchFamily="49" charset="0"/>
                <a:cs typeface="Consolas" panose="020B0609020204030204" pitchFamily="49" charset="0"/>
              </a:rPr>
              <a:t>return_value</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return </a:t>
            </a:r>
            <a:r>
              <a:rPr lang="nl-NL" sz="1600">
                <a:solidFill>
                  <a:srgbClr val="262626"/>
                </a:solidFill>
                <a:effectLst/>
                <a:latin typeface="Consolas" panose="020B0609020204030204" pitchFamily="49" charset="0"/>
                <a:cs typeface="Consolas" panose="020B0609020204030204" pitchFamily="49" charset="0"/>
              </a:rPr>
              <a:t>wrapper</a:t>
            </a:r>
          </a:p>
        </p:txBody>
      </p:sp>
    </p:spTree>
    <p:extLst>
      <p:ext uri="{BB962C8B-B14F-4D97-AF65-F5344CB8AC3E}">
        <p14:creationId xmlns:p14="http://schemas.microsoft.com/office/powerpoint/2010/main" val="127621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48CEC2-C01B-8A92-C38B-22F8782270D8}"/>
              </a:ext>
            </a:extLst>
          </p:cNvPr>
          <p:cNvSpPr>
            <a:spLocks noGrp="1"/>
          </p:cNvSpPr>
          <p:nvPr>
            <p:ph type="title"/>
          </p:nvPr>
        </p:nvSpPr>
        <p:spPr/>
        <p:txBody>
          <a:bodyPr/>
          <a:lstStyle/>
          <a:p>
            <a:r>
              <a:rPr lang="nl-NL"/>
              <a:t>Functools</a:t>
            </a:r>
          </a:p>
        </p:txBody>
      </p:sp>
      <p:sp>
        <p:nvSpPr>
          <p:cNvPr id="3" name="Tijdelijke aanduiding voor inhoud 2">
            <a:extLst>
              <a:ext uri="{FF2B5EF4-FFF2-40B4-BE49-F238E27FC236}">
                <a16:creationId xmlns:a16="http://schemas.microsoft.com/office/drawing/2014/main" id="{A39AFCF6-FB2A-4996-0539-B56A87FF0372}"/>
              </a:ext>
            </a:extLst>
          </p:cNvPr>
          <p:cNvSpPr>
            <a:spLocks noGrp="1"/>
          </p:cNvSpPr>
          <p:nvPr>
            <p:ph idx="1"/>
          </p:nvPr>
        </p:nvSpPr>
        <p:spPr/>
        <p:txBody>
          <a:bodyPr/>
          <a:lstStyle/>
          <a:p>
            <a:r>
              <a:rPr lang="nl-NL"/>
              <a:t>higher order functions</a:t>
            </a:r>
          </a:p>
          <a:p>
            <a:r>
              <a:rPr lang="nl-NL"/>
              <a:t>functional programming: map, filter, sorted, reduce</a:t>
            </a:r>
          </a:p>
          <a:p>
            <a:r>
              <a:rPr lang="nl-NL"/>
              <a:t>closure</a:t>
            </a:r>
          </a:p>
          <a:p>
            <a:r>
              <a:rPr lang="nl-NL"/>
              <a:t>partial</a:t>
            </a:r>
          </a:p>
          <a:p>
            <a:r>
              <a:rPr lang="nl-NL"/>
              <a:t>decorators</a:t>
            </a:r>
          </a:p>
          <a:p>
            <a:endParaRPr lang="nl-NL"/>
          </a:p>
          <a:p>
            <a:endParaRPr lang="nl-NL"/>
          </a:p>
        </p:txBody>
      </p:sp>
    </p:spTree>
    <p:extLst>
      <p:ext uri="{BB962C8B-B14F-4D97-AF65-F5344CB8AC3E}">
        <p14:creationId xmlns:p14="http://schemas.microsoft.com/office/powerpoint/2010/main" val="219065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F7784-6661-A4F8-426E-3B56C886235A}"/>
              </a:ext>
            </a:extLst>
          </p:cNvPr>
          <p:cNvSpPr>
            <a:spLocks noGrp="1"/>
          </p:cNvSpPr>
          <p:nvPr>
            <p:ph type="title"/>
          </p:nvPr>
        </p:nvSpPr>
        <p:spPr/>
        <p:txBody>
          <a:bodyPr/>
          <a:lstStyle/>
          <a:p>
            <a:r>
              <a:rPr lang="nl-NL"/>
              <a:t>Closures</a:t>
            </a:r>
          </a:p>
        </p:txBody>
      </p:sp>
      <p:sp>
        <p:nvSpPr>
          <p:cNvPr id="3" name="Tijdelijke aanduiding voor inhoud 2">
            <a:extLst>
              <a:ext uri="{FF2B5EF4-FFF2-40B4-BE49-F238E27FC236}">
                <a16:creationId xmlns:a16="http://schemas.microsoft.com/office/drawing/2014/main" id="{48C0351F-A21B-DE3E-2CED-F8BAB4B51EFA}"/>
              </a:ext>
            </a:extLst>
          </p:cNvPr>
          <p:cNvSpPr>
            <a:spLocks noGrp="1"/>
          </p:cNvSpPr>
          <p:nvPr>
            <p:ph idx="1"/>
          </p:nvPr>
        </p:nvSpPr>
        <p:spPr/>
        <p:txBody>
          <a:bodyPr/>
          <a:lstStyle/>
          <a:p>
            <a:r>
              <a:rPr lang="nl-NL"/>
              <a:t>A closure is a function defined within an other function</a:t>
            </a:r>
          </a:p>
          <a:p>
            <a:r>
              <a:rPr lang="nl-NL"/>
              <a:t>The inner function retains the variables during definition</a:t>
            </a:r>
          </a:p>
        </p:txBody>
      </p:sp>
      <p:sp>
        <p:nvSpPr>
          <p:cNvPr id="4" name="Rechthoek 3">
            <a:extLst>
              <a:ext uri="{FF2B5EF4-FFF2-40B4-BE49-F238E27FC236}">
                <a16:creationId xmlns:a16="http://schemas.microsoft.com/office/drawing/2014/main" id="{646FE346-2494-3FC7-7567-6B01A0F09442}"/>
              </a:ext>
            </a:extLst>
          </p:cNvPr>
          <p:cNvSpPr/>
          <p:nvPr/>
        </p:nvSpPr>
        <p:spPr>
          <a:xfrm>
            <a:off x="575815" y="5134920"/>
            <a:ext cx="8928991"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say():</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greeting = </a:t>
            </a:r>
            <a:r>
              <a:rPr lang="nl-NL" b="1" dirty="0">
                <a:solidFill>
                  <a:srgbClr val="A31515"/>
                </a:solidFill>
                <a:latin typeface="Menlo" panose="020B0609030804020204" pitchFamily="49" charset="0"/>
              </a:rPr>
              <a:t>'Hello'</a:t>
            </a:r>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r>
              <a:rPr lang="nl-NL" b="1" dirty="0" err="1">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00FF"/>
                </a:solidFill>
                <a:latin typeface="Menlo" panose="020B0609030804020204" pitchFamily="49" charset="0"/>
              </a:rPr>
              <a:t>def</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display():</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00FF"/>
                </a:solidFill>
                <a:latin typeface="Menlo" panose="020B0609030804020204" pitchFamily="49" charset="0"/>
              </a:rPr>
              <a:t>nonlocal</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greeting</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print(greeting)</a:t>
            </a:r>
          </a:p>
          <a:p>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a:solidFill>
                  <a:srgbClr val="0000FF"/>
                </a:solidFill>
                <a:latin typeface="Menlo" panose="020B0609030804020204" pitchFamily="49" charset="0"/>
              </a:rPr>
              <a:t>return</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display </a:t>
            </a:r>
          </a:p>
        </p:txBody>
      </p:sp>
    </p:spTree>
    <p:extLst>
      <p:ext uri="{BB962C8B-B14F-4D97-AF65-F5344CB8AC3E}">
        <p14:creationId xmlns:p14="http://schemas.microsoft.com/office/powerpoint/2010/main" val="830353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E5C315-EB11-9364-680F-2DB9A0E67906}"/>
              </a:ext>
            </a:extLst>
          </p:cNvPr>
          <p:cNvSpPr>
            <a:spLocks noGrp="1"/>
          </p:cNvSpPr>
          <p:nvPr>
            <p:ph type="title"/>
          </p:nvPr>
        </p:nvSpPr>
        <p:spPr/>
        <p:txBody>
          <a:bodyPr/>
          <a:lstStyle/>
          <a:p>
            <a:r>
              <a:rPr lang="nl-NL"/>
              <a:t>Classes</a:t>
            </a:r>
          </a:p>
        </p:txBody>
      </p:sp>
      <p:sp>
        <p:nvSpPr>
          <p:cNvPr id="3" name="Tijdelijke aanduiding voor inhoud 2">
            <a:extLst>
              <a:ext uri="{FF2B5EF4-FFF2-40B4-BE49-F238E27FC236}">
                <a16:creationId xmlns:a16="http://schemas.microsoft.com/office/drawing/2014/main" id="{A5342E5C-C28D-647B-2917-CF75983B82C1}"/>
              </a:ext>
            </a:extLst>
          </p:cNvPr>
          <p:cNvSpPr>
            <a:spLocks noGrp="1"/>
          </p:cNvSpPr>
          <p:nvPr>
            <p:ph idx="1"/>
          </p:nvPr>
        </p:nvSpPr>
        <p:spPr/>
        <p:txBody>
          <a:bodyPr/>
          <a:lstStyle/>
          <a:p>
            <a:r>
              <a:rPr lang="nl-NL"/>
              <a:t>Decorators</a:t>
            </a:r>
          </a:p>
          <a:p>
            <a:pPr lvl="1"/>
            <a:r>
              <a:rPr lang="nl-NL"/>
              <a:t>@classmethod</a:t>
            </a:r>
          </a:p>
          <a:p>
            <a:pPr lvl="1"/>
            <a:r>
              <a:rPr lang="nl-NL"/>
              <a:t>@staticmethod</a:t>
            </a:r>
          </a:p>
          <a:p>
            <a:pPr lvl="1"/>
            <a:r>
              <a:rPr lang="nl-NL"/>
              <a:t>@property</a:t>
            </a:r>
          </a:p>
          <a:p>
            <a:pPr lvl="1"/>
            <a:r>
              <a:rPr lang="nl-NL"/>
              <a:t>@&lt;property&gt;.setter</a:t>
            </a:r>
          </a:p>
          <a:p>
            <a:pPr lvl="1"/>
            <a:endParaRPr lang="nl-NL"/>
          </a:p>
          <a:p>
            <a:r>
              <a:rPr lang="nl-NL"/>
              <a:t>Inheritance</a:t>
            </a:r>
          </a:p>
          <a:p>
            <a:pPr lvl="1"/>
            <a:r>
              <a:rPr lang="nl-NL"/>
              <a:t>super()</a:t>
            </a:r>
          </a:p>
          <a:p>
            <a:pPr lvl="1"/>
            <a:r>
              <a:rPr lang="nl-NL"/>
              <a:t>multiple inheritance, MRO</a:t>
            </a:r>
          </a:p>
          <a:p>
            <a:pPr lvl="1"/>
            <a:endParaRPr lang="nl-NL"/>
          </a:p>
          <a:p>
            <a:endParaRPr lang="nl-NL"/>
          </a:p>
        </p:txBody>
      </p:sp>
    </p:spTree>
    <p:extLst>
      <p:ext uri="{BB962C8B-B14F-4D97-AF65-F5344CB8AC3E}">
        <p14:creationId xmlns:p14="http://schemas.microsoft.com/office/powerpoint/2010/main" val="326533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64B0A-536D-A1D4-CBD9-4FE92E650C5E}"/>
              </a:ext>
            </a:extLst>
          </p:cNvPr>
          <p:cNvSpPr>
            <a:spLocks noGrp="1"/>
          </p:cNvSpPr>
          <p:nvPr>
            <p:ph type="title"/>
          </p:nvPr>
        </p:nvSpPr>
        <p:spPr/>
        <p:txBody>
          <a:bodyPr/>
          <a:lstStyle/>
          <a:p>
            <a:r>
              <a:rPr lang="nl-NL"/>
              <a:t>Functional Programming</a:t>
            </a:r>
          </a:p>
        </p:txBody>
      </p:sp>
      <p:sp>
        <p:nvSpPr>
          <p:cNvPr id="3" name="Tijdelijke aanduiding voor inhoud 2">
            <a:extLst>
              <a:ext uri="{FF2B5EF4-FFF2-40B4-BE49-F238E27FC236}">
                <a16:creationId xmlns:a16="http://schemas.microsoft.com/office/drawing/2014/main" id="{B11ACC5B-F9CB-1D24-246B-7667F20322CA}"/>
              </a:ext>
            </a:extLst>
          </p:cNvPr>
          <p:cNvSpPr>
            <a:spLocks noGrp="1"/>
          </p:cNvSpPr>
          <p:nvPr>
            <p:ph idx="1"/>
          </p:nvPr>
        </p:nvSpPr>
        <p:spPr/>
        <p:txBody>
          <a:bodyPr/>
          <a:lstStyle/>
          <a:p>
            <a:r>
              <a:rPr lang="nl-NL"/>
              <a:t>Pure functions</a:t>
            </a:r>
          </a:p>
          <a:p>
            <a:endParaRPr lang="nl-NL"/>
          </a:p>
          <a:p>
            <a:r>
              <a:rPr lang="nl-NL"/>
              <a:t>No side-effects</a:t>
            </a:r>
          </a:p>
          <a:p>
            <a:pPr lvl="1"/>
            <a:r>
              <a:rPr lang="nl-NL"/>
              <a:t>no printing</a:t>
            </a:r>
          </a:p>
          <a:p>
            <a:pPr lvl="1"/>
            <a:r>
              <a:rPr lang="nl-NL"/>
              <a:t>no globals</a:t>
            </a:r>
          </a:p>
          <a:p>
            <a:endParaRPr lang="nl-NL"/>
          </a:p>
          <a:p>
            <a:r>
              <a:rPr lang="nl-NL"/>
              <a:t>Built-in functions</a:t>
            </a:r>
          </a:p>
          <a:p>
            <a:pPr lvl="1"/>
            <a:r>
              <a:rPr lang="nl-NL"/>
              <a:t>map</a:t>
            </a:r>
          </a:p>
          <a:p>
            <a:pPr lvl="1"/>
            <a:r>
              <a:rPr lang="nl-NL"/>
              <a:t>filter</a:t>
            </a:r>
          </a:p>
          <a:p>
            <a:pPr lvl="1"/>
            <a:r>
              <a:rPr lang="nl-NL"/>
              <a:t>sorted</a:t>
            </a:r>
          </a:p>
          <a:p>
            <a:pPr lvl="1"/>
            <a:r>
              <a:rPr lang="nl-NL"/>
              <a:t>reduce</a:t>
            </a:r>
          </a:p>
          <a:p>
            <a:pPr lvl="1"/>
            <a:endParaRPr lang="nl-NL"/>
          </a:p>
          <a:p>
            <a:r>
              <a:rPr lang="nl-NL"/>
              <a:t>Lambda</a:t>
            </a:r>
          </a:p>
          <a:p>
            <a:endParaRPr lang="nl-NL"/>
          </a:p>
          <a:p>
            <a:endParaRPr lang="nl-NL"/>
          </a:p>
        </p:txBody>
      </p:sp>
      <p:grpSp>
        <p:nvGrpSpPr>
          <p:cNvPr id="4" name="Groep 3">
            <a:extLst>
              <a:ext uri="{FF2B5EF4-FFF2-40B4-BE49-F238E27FC236}">
                <a16:creationId xmlns:a16="http://schemas.microsoft.com/office/drawing/2014/main" id="{3367554D-7E1D-1D8E-DEEA-22B3BF594945}"/>
              </a:ext>
            </a:extLst>
          </p:cNvPr>
          <p:cNvGrpSpPr/>
          <p:nvPr/>
        </p:nvGrpSpPr>
        <p:grpSpPr>
          <a:xfrm>
            <a:off x="3312120" y="3563813"/>
            <a:ext cx="6485499" cy="1208920"/>
            <a:chOff x="2011197" y="4399513"/>
            <a:chExt cx="6485499" cy="1064904"/>
          </a:xfrm>
        </p:grpSpPr>
        <p:sp>
          <p:nvSpPr>
            <p:cNvPr id="5" name="Vrije vorm 4">
              <a:extLst>
                <a:ext uri="{FF2B5EF4-FFF2-40B4-BE49-F238E27FC236}">
                  <a16:creationId xmlns:a16="http://schemas.microsoft.com/office/drawing/2014/main" id="{C84349CE-0DD5-7370-A895-BB38E0D33AD9}"/>
                </a:ext>
              </a:extLst>
            </p:cNvPr>
            <p:cNvSpPr/>
            <p:nvPr/>
          </p:nvSpPr>
          <p:spPr>
            <a:xfrm>
              <a:off x="2520032" y="4499917"/>
              <a:ext cx="1009976" cy="864097"/>
            </a:xfrm>
            <a:custGeom>
              <a:avLst/>
              <a:gdLst>
                <a:gd name="connsiteX0" fmla="*/ 0 w 1524000"/>
                <a:gd name="connsiteY0" fmla="*/ 0 h 1393372"/>
                <a:gd name="connsiteX1" fmla="*/ 435429 w 1524000"/>
                <a:gd name="connsiteY1" fmla="*/ 326572 h 1393372"/>
                <a:gd name="connsiteX2" fmla="*/ 1524000 w 1524000"/>
                <a:gd name="connsiteY2" fmla="*/ 348343 h 1393372"/>
                <a:gd name="connsiteX3" fmla="*/ 1524000 w 1524000"/>
                <a:gd name="connsiteY3" fmla="*/ 1110343 h 1393372"/>
                <a:gd name="connsiteX4" fmla="*/ 457200 w 1524000"/>
                <a:gd name="connsiteY4" fmla="*/ 1088572 h 1393372"/>
                <a:gd name="connsiteX5" fmla="*/ 65315 w 1524000"/>
                <a:gd name="connsiteY5" fmla="*/ 1393372 h 1393372"/>
                <a:gd name="connsiteX0" fmla="*/ 26125 w 1550125"/>
                <a:gd name="connsiteY0" fmla="*/ 0 h 1502150"/>
                <a:gd name="connsiteX1" fmla="*/ 461554 w 1550125"/>
                <a:gd name="connsiteY1" fmla="*/ 326572 h 1502150"/>
                <a:gd name="connsiteX2" fmla="*/ 1550125 w 1550125"/>
                <a:gd name="connsiteY2" fmla="*/ 348343 h 1502150"/>
                <a:gd name="connsiteX3" fmla="*/ 1550125 w 1550125"/>
                <a:gd name="connsiteY3" fmla="*/ 1110343 h 1502150"/>
                <a:gd name="connsiteX4" fmla="*/ 483325 w 1550125"/>
                <a:gd name="connsiteY4" fmla="*/ 1088572 h 1502150"/>
                <a:gd name="connsiteX5" fmla="*/ 0 w 1550125"/>
                <a:gd name="connsiteY5" fmla="*/ 1502150 h 1502150"/>
                <a:gd name="connsiteX0" fmla="*/ 0 w 1560238"/>
                <a:gd name="connsiteY0" fmla="*/ 0 h 1493957"/>
                <a:gd name="connsiteX1" fmla="*/ 471667 w 1560238"/>
                <a:gd name="connsiteY1" fmla="*/ 318379 h 1493957"/>
                <a:gd name="connsiteX2" fmla="*/ 1560238 w 1560238"/>
                <a:gd name="connsiteY2" fmla="*/ 340150 h 1493957"/>
                <a:gd name="connsiteX3" fmla="*/ 1560238 w 1560238"/>
                <a:gd name="connsiteY3" fmla="*/ 1102150 h 1493957"/>
                <a:gd name="connsiteX4" fmla="*/ 493438 w 1560238"/>
                <a:gd name="connsiteY4" fmla="*/ 1080379 h 1493957"/>
                <a:gd name="connsiteX5" fmla="*/ 10113 w 1560238"/>
                <a:gd name="connsiteY5" fmla="*/ 1493957 h 1493957"/>
                <a:gd name="connsiteX0" fmla="*/ 113096 w 1550125"/>
                <a:gd name="connsiteY0" fmla="*/ 0 h 1477569"/>
                <a:gd name="connsiteX1" fmla="*/ 461554 w 1550125"/>
                <a:gd name="connsiteY1" fmla="*/ 301991 h 1477569"/>
                <a:gd name="connsiteX2" fmla="*/ 1550125 w 1550125"/>
                <a:gd name="connsiteY2" fmla="*/ 323762 h 1477569"/>
                <a:gd name="connsiteX3" fmla="*/ 1550125 w 1550125"/>
                <a:gd name="connsiteY3" fmla="*/ 1085762 h 1477569"/>
                <a:gd name="connsiteX4" fmla="*/ 483325 w 1550125"/>
                <a:gd name="connsiteY4" fmla="*/ 1063991 h 1477569"/>
                <a:gd name="connsiteX5" fmla="*/ 0 w 1550125"/>
                <a:gd name="connsiteY5" fmla="*/ 1477569 h 1477569"/>
                <a:gd name="connsiteX0" fmla="*/ 0 w 1552991"/>
                <a:gd name="connsiteY0" fmla="*/ 0 h 1461181"/>
                <a:gd name="connsiteX1" fmla="*/ 464420 w 1552991"/>
                <a:gd name="connsiteY1" fmla="*/ 285603 h 1461181"/>
                <a:gd name="connsiteX2" fmla="*/ 1552991 w 1552991"/>
                <a:gd name="connsiteY2" fmla="*/ 307374 h 1461181"/>
                <a:gd name="connsiteX3" fmla="*/ 1552991 w 1552991"/>
                <a:gd name="connsiteY3" fmla="*/ 1069374 h 1461181"/>
                <a:gd name="connsiteX4" fmla="*/ 486191 w 1552991"/>
                <a:gd name="connsiteY4" fmla="*/ 1047603 h 1461181"/>
                <a:gd name="connsiteX5" fmla="*/ 2866 w 1552991"/>
                <a:gd name="connsiteY5" fmla="*/ 1461181 h 1461181"/>
                <a:gd name="connsiteX0" fmla="*/ 0 w 1552991"/>
                <a:gd name="connsiteY0" fmla="*/ 0 h 1502152"/>
                <a:gd name="connsiteX1" fmla="*/ 464420 w 1552991"/>
                <a:gd name="connsiteY1" fmla="*/ 326574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35458 w 1552991"/>
                <a:gd name="connsiteY4" fmla="*/ 1137737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080380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28211 w 1552991"/>
                <a:gd name="connsiteY4" fmla="*/ 1154125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93438 w 1552991"/>
                <a:gd name="connsiteY4" fmla="*/ 1039412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2678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991" h="1502152">
                  <a:moveTo>
                    <a:pt x="0" y="0"/>
                  </a:moveTo>
                  <a:lnTo>
                    <a:pt x="442678" y="392125"/>
                  </a:lnTo>
                  <a:lnTo>
                    <a:pt x="1552991" y="389314"/>
                  </a:lnTo>
                  <a:lnTo>
                    <a:pt x="1552991" y="1118540"/>
                  </a:lnTo>
                  <a:lnTo>
                    <a:pt x="449954" y="1121351"/>
                  </a:lnTo>
                  <a:lnTo>
                    <a:pt x="2866" y="1502152"/>
                  </a:ln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Vrije vorm 5">
              <a:extLst>
                <a:ext uri="{FF2B5EF4-FFF2-40B4-BE49-F238E27FC236}">
                  <a16:creationId xmlns:a16="http://schemas.microsoft.com/office/drawing/2014/main" id="{51FC89BF-F264-FE82-D92A-1BF595558B5E}"/>
                </a:ext>
              </a:extLst>
            </p:cNvPr>
            <p:cNvSpPr/>
            <p:nvPr/>
          </p:nvSpPr>
          <p:spPr>
            <a:xfrm rot="10800000">
              <a:off x="6661383" y="4499916"/>
              <a:ext cx="1009976" cy="864097"/>
            </a:xfrm>
            <a:custGeom>
              <a:avLst/>
              <a:gdLst>
                <a:gd name="connsiteX0" fmla="*/ 0 w 1524000"/>
                <a:gd name="connsiteY0" fmla="*/ 0 h 1393372"/>
                <a:gd name="connsiteX1" fmla="*/ 435429 w 1524000"/>
                <a:gd name="connsiteY1" fmla="*/ 326572 h 1393372"/>
                <a:gd name="connsiteX2" fmla="*/ 1524000 w 1524000"/>
                <a:gd name="connsiteY2" fmla="*/ 348343 h 1393372"/>
                <a:gd name="connsiteX3" fmla="*/ 1524000 w 1524000"/>
                <a:gd name="connsiteY3" fmla="*/ 1110343 h 1393372"/>
                <a:gd name="connsiteX4" fmla="*/ 457200 w 1524000"/>
                <a:gd name="connsiteY4" fmla="*/ 1088572 h 1393372"/>
                <a:gd name="connsiteX5" fmla="*/ 65315 w 1524000"/>
                <a:gd name="connsiteY5" fmla="*/ 1393372 h 1393372"/>
                <a:gd name="connsiteX0" fmla="*/ 26125 w 1550125"/>
                <a:gd name="connsiteY0" fmla="*/ 0 h 1502150"/>
                <a:gd name="connsiteX1" fmla="*/ 461554 w 1550125"/>
                <a:gd name="connsiteY1" fmla="*/ 326572 h 1502150"/>
                <a:gd name="connsiteX2" fmla="*/ 1550125 w 1550125"/>
                <a:gd name="connsiteY2" fmla="*/ 348343 h 1502150"/>
                <a:gd name="connsiteX3" fmla="*/ 1550125 w 1550125"/>
                <a:gd name="connsiteY3" fmla="*/ 1110343 h 1502150"/>
                <a:gd name="connsiteX4" fmla="*/ 483325 w 1550125"/>
                <a:gd name="connsiteY4" fmla="*/ 1088572 h 1502150"/>
                <a:gd name="connsiteX5" fmla="*/ 0 w 1550125"/>
                <a:gd name="connsiteY5" fmla="*/ 1502150 h 1502150"/>
                <a:gd name="connsiteX0" fmla="*/ 0 w 1560238"/>
                <a:gd name="connsiteY0" fmla="*/ 0 h 1493957"/>
                <a:gd name="connsiteX1" fmla="*/ 471667 w 1560238"/>
                <a:gd name="connsiteY1" fmla="*/ 318379 h 1493957"/>
                <a:gd name="connsiteX2" fmla="*/ 1560238 w 1560238"/>
                <a:gd name="connsiteY2" fmla="*/ 340150 h 1493957"/>
                <a:gd name="connsiteX3" fmla="*/ 1560238 w 1560238"/>
                <a:gd name="connsiteY3" fmla="*/ 1102150 h 1493957"/>
                <a:gd name="connsiteX4" fmla="*/ 493438 w 1560238"/>
                <a:gd name="connsiteY4" fmla="*/ 1080379 h 1493957"/>
                <a:gd name="connsiteX5" fmla="*/ 10113 w 1560238"/>
                <a:gd name="connsiteY5" fmla="*/ 1493957 h 1493957"/>
                <a:gd name="connsiteX0" fmla="*/ 113096 w 1550125"/>
                <a:gd name="connsiteY0" fmla="*/ 0 h 1477569"/>
                <a:gd name="connsiteX1" fmla="*/ 461554 w 1550125"/>
                <a:gd name="connsiteY1" fmla="*/ 301991 h 1477569"/>
                <a:gd name="connsiteX2" fmla="*/ 1550125 w 1550125"/>
                <a:gd name="connsiteY2" fmla="*/ 323762 h 1477569"/>
                <a:gd name="connsiteX3" fmla="*/ 1550125 w 1550125"/>
                <a:gd name="connsiteY3" fmla="*/ 1085762 h 1477569"/>
                <a:gd name="connsiteX4" fmla="*/ 483325 w 1550125"/>
                <a:gd name="connsiteY4" fmla="*/ 1063991 h 1477569"/>
                <a:gd name="connsiteX5" fmla="*/ 0 w 1550125"/>
                <a:gd name="connsiteY5" fmla="*/ 1477569 h 1477569"/>
                <a:gd name="connsiteX0" fmla="*/ 0 w 1552991"/>
                <a:gd name="connsiteY0" fmla="*/ 0 h 1461181"/>
                <a:gd name="connsiteX1" fmla="*/ 464420 w 1552991"/>
                <a:gd name="connsiteY1" fmla="*/ 285603 h 1461181"/>
                <a:gd name="connsiteX2" fmla="*/ 1552991 w 1552991"/>
                <a:gd name="connsiteY2" fmla="*/ 307374 h 1461181"/>
                <a:gd name="connsiteX3" fmla="*/ 1552991 w 1552991"/>
                <a:gd name="connsiteY3" fmla="*/ 1069374 h 1461181"/>
                <a:gd name="connsiteX4" fmla="*/ 486191 w 1552991"/>
                <a:gd name="connsiteY4" fmla="*/ 1047603 h 1461181"/>
                <a:gd name="connsiteX5" fmla="*/ 2866 w 1552991"/>
                <a:gd name="connsiteY5" fmla="*/ 1461181 h 1461181"/>
                <a:gd name="connsiteX0" fmla="*/ 0 w 1552991"/>
                <a:gd name="connsiteY0" fmla="*/ 0 h 1502152"/>
                <a:gd name="connsiteX1" fmla="*/ 464420 w 1552991"/>
                <a:gd name="connsiteY1" fmla="*/ 326574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35458 w 1552991"/>
                <a:gd name="connsiteY4" fmla="*/ 1137737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080380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28211 w 1552991"/>
                <a:gd name="connsiteY4" fmla="*/ 1154125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93438 w 1552991"/>
                <a:gd name="connsiteY4" fmla="*/ 1039412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2678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991" h="1502152">
                  <a:moveTo>
                    <a:pt x="0" y="0"/>
                  </a:moveTo>
                  <a:lnTo>
                    <a:pt x="442678" y="392125"/>
                  </a:lnTo>
                  <a:lnTo>
                    <a:pt x="1552991" y="389314"/>
                  </a:lnTo>
                  <a:lnTo>
                    <a:pt x="1552991" y="1118540"/>
                  </a:lnTo>
                  <a:lnTo>
                    <a:pt x="449954" y="1121351"/>
                  </a:lnTo>
                  <a:lnTo>
                    <a:pt x="2866" y="1502152"/>
                  </a:ln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5A0EE4A0-0127-EAE6-BCE0-081CB91B5E92}"/>
                </a:ext>
              </a:extLst>
            </p:cNvPr>
            <p:cNvSpPr/>
            <p:nvPr/>
          </p:nvSpPr>
          <p:spPr>
            <a:xfrm>
              <a:off x="2011197" y="4747299"/>
              <a:ext cx="941283" cy="369332"/>
            </a:xfrm>
            <a:prstGeom prst="rect">
              <a:avLst/>
            </a:prstGeom>
          </p:spPr>
          <p:txBody>
            <a:bodyPr wrap="none">
              <a:spAutoFit/>
            </a:bodyPr>
            <a:lstStyle/>
            <a:p>
              <a:r>
                <a:rPr lang="nl-NL" dirty="0">
                  <a:solidFill>
                    <a:schemeClr val="tx1">
                      <a:lumMod val="75000"/>
                      <a:lumOff val="25000"/>
                    </a:schemeClr>
                  </a:solidFill>
                </a:rPr>
                <a:t>Input: x</a:t>
              </a:r>
              <a:endParaRPr lang="nl-NL" dirty="0"/>
            </a:p>
          </p:txBody>
        </p:sp>
        <p:sp>
          <p:nvSpPr>
            <p:cNvPr id="8" name="Rechthoek 7">
              <a:extLst>
                <a:ext uri="{FF2B5EF4-FFF2-40B4-BE49-F238E27FC236}">
                  <a16:creationId xmlns:a16="http://schemas.microsoft.com/office/drawing/2014/main" id="{2BF7D7D8-7A3B-1994-17F4-9E3049BCBB84}"/>
                </a:ext>
              </a:extLst>
            </p:cNvPr>
            <p:cNvSpPr/>
            <p:nvPr/>
          </p:nvSpPr>
          <p:spPr>
            <a:xfrm>
              <a:off x="7157868" y="4747299"/>
              <a:ext cx="1338828" cy="369332"/>
            </a:xfrm>
            <a:prstGeom prst="rect">
              <a:avLst/>
            </a:prstGeom>
          </p:spPr>
          <p:txBody>
            <a:bodyPr wrap="none">
              <a:spAutoFit/>
            </a:bodyPr>
            <a:lstStyle/>
            <a:p>
              <a:r>
                <a:rPr lang="nl-NL" dirty="0">
                  <a:solidFill>
                    <a:schemeClr val="tx1">
                      <a:lumMod val="75000"/>
                      <a:lumOff val="25000"/>
                    </a:schemeClr>
                  </a:solidFill>
                </a:rPr>
                <a:t>Output: f(x)</a:t>
              </a:r>
              <a:endParaRPr lang="nl-NL" dirty="0"/>
            </a:p>
          </p:txBody>
        </p:sp>
        <p:cxnSp>
          <p:nvCxnSpPr>
            <p:cNvPr id="9" name="Rechte verbindingslijn met pijl 8">
              <a:extLst>
                <a:ext uri="{FF2B5EF4-FFF2-40B4-BE49-F238E27FC236}">
                  <a16:creationId xmlns:a16="http://schemas.microsoft.com/office/drawing/2014/main" id="{B086054C-91C6-35A6-2354-8F5CF9E93F2D}"/>
                </a:ext>
              </a:extLst>
            </p:cNvPr>
            <p:cNvCxnSpPr>
              <a:cxnSpLocks/>
            </p:cNvCxnSpPr>
            <p:nvPr/>
          </p:nvCxnSpPr>
          <p:spPr>
            <a:xfrm>
              <a:off x="3083861" y="4931965"/>
              <a:ext cx="287100" cy="0"/>
            </a:xfrm>
            <a:prstGeom prst="straightConnector1">
              <a:avLst/>
            </a:prstGeom>
            <a:ln w="381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963BCE19-DA27-1906-931C-0324C49BC26C}"/>
                </a:ext>
              </a:extLst>
            </p:cNvPr>
            <p:cNvCxnSpPr>
              <a:cxnSpLocks/>
            </p:cNvCxnSpPr>
            <p:nvPr/>
          </p:nvCxnSpPr>
          <p:spPr>
            <a:xfrm>
              <a:off x="6767553" y="4931965"/>
              <a:ext cx="287100" cy="0"/>
            </a:xfrm>
            <a:prstGeom prst="straightConnector1">
              <a:avLst/>
            </a:prstGeom>
            <a:ln w="381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Afgeronde rechthoek 10">
              <a:extLst>
                <a:ext uri="{FF2B5EF4-FFF2-40B4-BE49-F238E27FC236}">
                  <a16:creationId xmlns:a16="http://schemas.microsoft.com/office/drawing/2014/main" id="{2A2DE944-170B-E80A-D636-937827AF30FA}"/>
                </a:ext>
              </a:extLst>
            </p:cNvPr>
            <p:cNvSpPr/>
            <p:nvPr/>
          </p:nvSpPr>
          <p:spPr>
            <a:xfrm>
              <a:off x="3502411" y="4399513"/>
              <a:ext cx="3158971" cy="1064904"/>
            </a:xfrm>
            <a:prstGeom prst="roundRect">
              <a:avLst/>
            </a:prstGeom>
            <a:solidFill>
              <a:schemeClr val="bg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4000" dirty="0" err="1">
                  <a:solidFill>
                    <a:schemeClr val="tx1">
                      <a:lumMod val="75000"/>
                      <a:lumOff val="25000"/>
                    </a:schemeClr>
                  </a:solidFill>
                </a:rPr>
                <a:t>Function</a:t>
              </a:r>
              <a:r>
                <a:rPr lang="nl-NL" sz="4000" dirty="0">
                  <a:solidFill>
                    <a:schemeClr val="tx1">
                      <a:lumMod val="75000"/>
                      <a:lumOff val="25000"/>
                    </a:schemeClr>
                  </a:solidFill>
                </a:rPr>
                <a:t>: f</a:t>
              </a:r>
            </a:p>
          </p:txBody>
        </p:sp>
      </p:grpSp>
    </p:spTree>
    <p:extLst>
      <p:ext uri="{BB962C8B-B14F-4D97-AF65-F5344CB8AC3E}">
        <p14:creationId xmlns:p14="http://schemas.microsoft.com/office/powerpoint/2010/main" val="2989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F5F9B-9A28-075C-C24A-2B81BA9748CE}"/>
              </a:ext>
            </a:extLst>
          </p:cNvPr>
          <p:cNvSpPr>
            <a:spLocks noGrp="1"/>
          </p:cNvSpPr>
          <p:nvPr>
            <p:ph type="title"/>
          </p:nvPr>
        </p:nvSpPr>
        <p:spPr/>
        <p:txBody>
          <a:bodyPr/>
          <a:lstStyle/>
          <a:p>
            <a:r>
              <a:rPr lang="nl-NL"/>
              <a:t>Introduction</a:t>
            </a:r>
          </a:p>
        </p:txBody>
      </p:sp>
    </p:spTree>
    <p:extLst>
      <p:ext uri="{BB962C8B-B14F-4D97-AF65-F5344CB8AC3E}">
        <p14:creationId xmlns:p14="http://schemas.microsoft.com/office/powerpoint/2010/main" val="117999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8C2FD-9239-EA4B-9EC9-F2C6FD8EDF71}"/>
              </a:ext>
            </a:extLst>
          </p:cNvPr>
          <p:cNvSpPr>
            <a:spLocks noGrp="1"/>
          </p:cNvSpPr>
          <p:nvPr>
            <p:ph type="title"/>
          </p:nvPr>
        </p:nvSpPr>
        <p:spPr/>
        <p:txBody>
          <a:bodyPr/>
          <a:lstStyle/>
          <a:p>
            <a:r>
              <a:rPr lang="nl-NL" dirty="0"/>
              <a:t>Generator </a:t>
            </a:r>
            <a:r>
              <a:rPr lang="nl-NL" dirty="0" err="1"/>
              <a:t>expression</a:t>
            </a:r>
            <a:endParaRPr lang="nl-NL" dirty="0"/>
          </a:p>
        </p:txBody>
      </p:sp>
      <p:sp>
        <p:nvSpPr>
          <p:cNvPr id="3" name="Tijdelijke aanduiding voor inhoud 2">
            <a:extLst>
              <a:ext uri="{FF2B5EF4-FFF2-40B4-BE49-F238E27FC236}">
                <a16:creationId xmlns:a16="http://schemas.microsoft.com/office/drawing/2014/main" id="{2A7F5F5A-934B-FC4D-A606-3797552D35D3}"/>
              </a:ext>
            </a:extLst>
          </p:cNvPr>
          <p:cNvSpPr>
            <a:spLocks noGrp="1"/>
          </p:cNvSpPr>
          <p:nvPr>
            <p:ph idx="1"/>
          </p:nvPr>
        </p:nvSpPr>
        <p:spPr/>
        <p:txBody>
          <a:bodyPr/>
          <a:lstStyle/>
          <a:p>
            <a:r>
              <a:rPr lang="nl-NL" dirty="0"/>
              <a:t>Generator </a:t>
            </a:r>
            <a:r>
              <a:rPr lang="nl-NL" dirty="0" err="1"/>
              <a:t>expression</a:t>
            </a:r>
            <a:r>
              <a:rPr lang="nl-NL" dirty="0"/>
              <a:t>	( x**2 </a:t>
            </a:r>
            <a:r>
              <a:rPr lang="nl-NL" dirty="0" err="1"/>
              <a:t>for</a:t>
            </a:r>
            <a:r>
              <a:rPr lang="nl-NL" dirty="0"/>
              <a:t> x in range(100) )</a:t>
            </a:r>
          </a:p>
          <a:p>
            <a:endParaRPr lang="nl-NL" dirty="0"/>
          </a:p>
          <a:p>
            <a:endParaRPr lang="nl-NL" dirty="0"/>
          </a:p>
          <a:p>
            <a:endParaRPr lang="nl-NL" dirty="0"/>
          </a:p>
          <a:p>
            <a:endParaRPr lang="nl-NL" dirty="0"/>
          </a:p>
        </p:txBody>
      </p:sp>
      <p:sp>
        <p:nvSpPr>
          <p:cNvPr id="5" name="Rechthoek 4">
            <a:extLst>
              <a:ext uri="{FF2B5EF4-FFF2-40B4-BE49-F238E27FC236}">
                <a16:creationId xmlns:a16="http://schemas.microsoft.com/office/drawing/2014/main" id="{20402A93-E6A4-7944-B1E4-5EF9FBBDC70D}"/>
              </a:ext>
            </a:extLst>
          </p:cNvPr>
          <p:cNvSpPr/>
          <p:nvPr/>
        </p:nvSpPr>
        <p:spPr>
          <a:xfrm>
            <a:off x="575815" y="4931965"/>
            <a:ext cx="8928991"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list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comprehension</a:t>
            </a:r>
            <a:r>
              <a:rPr lang="nl-NL" b="1" dirty="0">
                <a:latin typeface="Menlo" panose="020B0609030804020204" pitchFamily="49" charset="0"/>
                <a:ea typeface="Menlo" panose="020B0609030804020204" pitchFamily="49" charset="0"/>
                <a:cs typeface="Menlo" panose="020B0609030804020204" pitchFamily="49" charset="0"/>
              </a:rPr>
              <a:t> </a:t>
            </a: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 [</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p>
          <a:p>
            <a:endParaRPr lang="nl-NL" b="1"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generator expression</a:t>
            </a:r>
            <a:endParaRPr lang="nl-NL" b="1" dirty="0">
              <a:latin typeface="Menlo" panose="020B0609030804020204" pitchFamily="49" charset="0"/>
              <a:ea typeface="Menlo" panose="020B0609030804020204" pitchFamily="49" charset="0"/>
              <a:cs typeface="Menlo" panose="020B0609030804020204" pitchFamily="49" charset="0"/>
            </a:endParaRP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 (</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p>
          <a:p>
            <a:endParaRPr lang="nl-NL" b="1"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same</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as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the</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list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comprehension</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above</a:t>
            </a:r>
            <a:r>
              <a:rPr lang="nl-NL" b="1" dirty="0">
                <a:latin typeface="Menlo" panose="020B0609030804020204" pitchFamily="49" charset="0"/>
                <a:ea typeface="Menlo" panose="020B0609030804020204" pitchFamily="49" charset="0"/>
                <a:cs typeface="Menlo" panose="020B0609030804020204" pitchFamily="49" charset="0"/>
              </a:rPr>
              <a:t> </a:t>
            </a: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list</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23126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8C2FD-9239-EA4B-9EC9-F2C6FD8EDF71}"/>
              </a:ext>
            </a:extLst>
          </p:cNvPr>
          <p:cNvSpPr>
            <a:spLocks noGrp="1"/>
          </p:cNvSpPr>
          <p:nvPr>
            <p:ph type="title"/>
          </p:nvPr>
        </p:nvSpPr>
        <p:spPr/>
        <p:txBody>
          <a:bodyPr/>
          <a:lstStyle/>
          <a:p>
            <a:r>
              <a:rPr lang="nl-NL" dirty="0"/>
              <a:t>Generator </a:t>
            </a:r>
            <a:r>
              <a:rPr lang="nl-NL" dirty="0" err="1"/>
              <a:t>functions</a:t>
            </a:r>
            <a:endParaRPr lang="nl-NL" dirty="0"/>
          </a:p>
        </p:txBody>
      </p:sp>
      <p:sp>
        <p:nvSpPr>
          <p:cNvPr id="3" name="Tijdelijke aanduiding voor inhoud 2">
            <a:extLst>
              <a:ext uri="{FF2B5EF4-FFF2-40B4-BE49-F238E27FC236}">
                <a16:creationId xmlns:a16="http://schemas.microsoft.com/office/drawing/2014/main" id="{2A7F5F5A-934B-FC4D-A606-3797552D35D3}"/>
              </a:ext>
            </a:extLst>
          </p:cNvPr>
          <p:cNvSpPr>
            <a:spLocks noGrp="1"/>
          </p:cNvSpPr>
          <p:nvPr>
            <p:ph idx="1"/>
          </p:nvPr>
        </p:nvSpPr>
        <p:spPr/>
        <p:txBody>
          <a:bodyPr/>
          <a:lstStyle/>
          <a:p>
            <a:r>
              <a:rPr lang="nl-NL" dirty="0"/>
              <a:t>The </a:t>
            </a:r>
            <a:r>
              <a:rPr lang="nl-NL" dirty="0" err="1"/>
              <a:t>keyword</a:t>
            </a:r>
            <a:r>
              <a:rPr lang="nl-NL" dirty="0"/>
              <a:t> </a:t>
            </a:r>
            <a:r>
              <a:rPr lang="nl-NL" b="1" dirty="0" err="1"/>
              <a:t>yield</a:t>
            </a:r>
            <a:r>
              <a:rPr lang="nl-NL" dirty="0"/>
              <a:t> </a:t>
            </a:r>
            <a:r>
              <a:rPr lang="nl-NL" dirty="0" err="1"/>
              <a:t>specifies</a:t>
            </a:r>
            <a:r>
              <a:rPr lang="nl-NL" dirty="0"/>
              <a:t> a generator </a:t>
            </a:r>
            <a:r>
              <a:rPr lang="nl-NL" dirty="0" err="1"/>
              <a:t>function</a:t>
            </a:r>
            <a:endParaRPr lang="nl-NL" dirty="0"/>
          </a:p>
          <a:p>
            <a:r>
              <a:rPr lang="nl-NL" dirty="0" err="1"/>
              <a:t>When</a:t>
            </a:r>
            <a:r>
              <a:rPr lang="nl-NL" dirty="0"/>
              <a:t> </a:t>
            </a:r>
            <a:r>
              <a:rPr lang="nl-NL" dirty="0" err="1"/>
              <a:t>the</a:t>
            </a:r>
            <a:r>
              <a:rPr lang="nl-NL" dirty="0"/>
              <a:t> </a:t>
            </a:r>
            <a:r>
              <a:rPr lang="nl-NL" dirty="0" err="1"/>
              <a:t>yield</a:t>
            </a:r>
            <a:r>
              <a:rPr lang="nl-NL" dirty="0"/>
              <a:t> </a:t>
            </a:r>
            <a:r>
              <a:rPr lang="nl-NL" dirty="0" err="1"/>
              <a:t>keyword</a:t>
            </a:r>
            <a:r>
              <a:rPr lang="nl-NL" dirty="0"/>
              <a:t> is hit </a:t>
            </a:r>
            <a:r>
              <a:rPr lang="nl-NL" dirty="0" err="1"/>
              <a:t>the</a:t>
            </a:r>
            <a:r>
              <a:rPr lang="nl-NL" dirty="0"/>
              <a:t> </a:t>
            </a:r>
            <a:r>
              <a:rPr lang="nl-NL" dirty="0" err="1"/>
              <a:t>function</a:t>
            </a:r>
            <a:r>
              <a:rPr lang="nl-NL" dirty="0"/>
              <a:t> returns a </a:t>
            </a:r>
            <a:r>
              <a:rPr lang="nl-NL" dirty="0" err="1"/>
              <a:t>result</a:t>
            </a:r>
            <a:endParaRPr lang="nl-NL" dirty="0"/>
          </a:p>
          <a:p>
            <a:r>
              <a:rPr lang="nl-NL" dirty="0"/>
              <a:t>The next time </a:t>
            </a:r>
            <a:r>
              <a:rPr lang="nl-NL" dirty="0" err="1"/>
              <a:t>the</a:t>
            </a:r>
            <a:r>
              <a:rPr lang="nl-NL" dirty="0"/>
              <a:t> </a:t>
            </a:r>
            <a:r>
              <a:rPr lang="nl-NL" dirty="0" err="1"/>
              <a:t>function</a:t>
            </a:r>
            <a:r>
              <a:rPr lang="nl-NL" dirty="0"/>
              <a:t> is </a:t>
            </a:r>
            <a:r>
              <a:rPr lang="nl-NL" dirty="0" err="1"/>
              <a:t>called</a:t>
            </a:r>
            <a:r>
              <a:rPr lang="nl-NL" dirty="0"/>
              <a:t> </a:t>
            </a:r>
            <a:r>
              <a:rPr lang="nl-NL" dirty="0" err="1"/>
              <a:t>the</a:t>
            </a:r>
            <a:r>
              <a:rPr lang="nl-NL" dirty="0"/>
              <a:t> </a:t>
            </a:r>
            <a:r>
              <a:rPr lang="nl-NL" dirty="0" err="1"/>
              <a:t>function</a:t>
            </a:r>
            <a:r>
              <a:rPr lang="nl-NL" dirty="0"/>
              <a:t> </a:t>
            </a:r>
            <a:r>
              <a:rPr lang="nl-NL" dirty="0" err="1"/>
              <a:t>continues</a:t>
            </a:r>
            <a:r>
              <a:rPr lang="nl-NL" dirty="0"/>
              <a:t> </a:t>
            </a:r>
            <a:r>
              <a:rPr lang="nl-NL" dirty="0" err="1"/>
              <a:t>where</a:t>
            </a:r>
            <a:r>
              <a:rPr lang="nl-NL" dirty="0"/>
              <a:t> </a:t>
            </a:r>
            <a:r>
              <a:rPr lang="nl-NL" dirty="0" err="1"/>
              <a:t>it</a:t>
            </a:r>
            <a:r>
              <a:rPr lang="nl-NL" dirty="0"/>
              <a:t> </a:t>
            </a:r>
            <a:r>
              <a:rPr lang="nl-NL" dirty="0" err="1"/>
              <a:t>left</a:t>
            </a:r>
            <a:r>
              <a:rPr lang="nl-NL" dirty="0"/>
              <a:t> off</a:t>
            </a:r>
          </a:p>
        </p:txBody>
      </p:sp>
      <p:sp>
        <p:nvSpPr>
          <p:cNvPr id="4" name="Rechthoek 3">
            <a:extLst>
              <a:ext uri="{FF2B5EF4-FFF2-40B4-BE49-F238E27FC236}">
                <a16:creationId xmlns:a16="http://schemas.microsoft.com/office/drawing/2014/main" id="{AA7C8706-5246-2045-B6CE-A1EEA6CDABD2}"/>
              </a:ext>
            </a:extLst>
          </p:cNvPr>
          <p:cNvSpPr/>
          <p:nvPr/>
        </p:nvSpPr>
        <p:spPr>
          <a:xfrm>
            <a:off x="575816" y="4288878"/>
            <a:ext cx="8928991"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random_order1(</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random.shuffle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yield</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random_order2(</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random.shuffle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yield</a:t>
            </a:r>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numbers</a:t>
            </a:r>
            <a:endParaRPr lang="nl-NL" b="1" dirty="0">
              <a:solidFill>
                <a:srgbClr val="000000"/>
              </a:solidFill>
              <a:latin typeface="Menlo" panose="020B0609030804020204" pitchFamily="49" charset="0"/>
            </a:endParaRPr>
          </a:p>
        </p:txBody>
      </p:sp>
    </p:spTree>
    <p:extLst>
      <p:ext uri="{BB962C8B-B14F-4D97-AF65-F5344CB8AC3E}">
        <p14:creationId xmlns:p14="http://schemas.microsoft.com/office/powerpoint/2010/main" val="23782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import </a:t>
            </a:r>
            <a:r>
              <a:rPr lang="nl-NL" b="1" dirty="0"/>
              <a:t>logging</a:t>
            </a:r>
          </a:p>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75816" y="4264092"/>
            <a:ext cx="8928990" cy="289310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400" b="1" dirty="0">
                <a:solidFill>
                  <a:srgbClr val="0000FF"/>
                </a:solidFill>
                <a:latin typeface="Menlo" panose="020B0609030804020204" pitchFamily="49" charset="0"/>
              </a:rPr>
              <a:t>import</a:t>
            </a:r>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logging</a:t>
            </a:r>
            <a:endParaRPr lang="nl-NL" sz="1400" b="1" dirty="0">
              <a:solidFill>
                <a:srgbClr val="000000"/>
              </a:solidFill>
              <a:latin typeface="Menlo" panose="020B0609030804020204" pitchFamily="49" charset="0"/>
            </a:endParaRPr>
          </a:p>
          <a:p>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logging.basicConfig</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filename</a:t>
            </a:r>
            <a:r>
              <a:rPr lang="nl-NL" sz="1400" b="1" dirty="0">
                <a:solidFill>
                  <a:srgbClr val="000000"/>
                </a:solidFill>
                <a:latin typeface="Menlo" panose="020B0609030804020204" pitchFamily="49" charset="0"/>
              </a:rPr>
              <a:t> = </a:t>
            </a:r>
            <a:r>
              <a:rPr lang="nl-NL" sz="1400" b="1" dirty="0">
                <a:solidFill>
                  <a:srgbClr val="0000FF"/>
                </a:solidFill>
                <a:latin typeface="Menlo" panose="020B0609030804020204" pitchFamily="49" charset="0"/>
              </a:rPr>
              <a:t>None</a:t>
            </a:r>
            <a:r>
              <a:rPr lang="nl-NL" sz="1400" b="1" dirty="0">
                <a:solidFill>
                  <a:srgbClr val="000000"/>
                </a:solidFill>
                <a:latin typeface="Menlo" panose="020B0609030804020204" pitchFamily="49" charset="0"/>
              </a:rPr>
              <a:t>, </a:t>
            </a:r>
            <a:r>
              <a:rPr lang="nl-NL" sz="1400" b="1" dirty="0">
                <a:solidFill>
                  <a:srgbClr val="008000"/>
                </a:solidFill>
                <a:latin typeface="Menlo" panose="020B0609030804020204" pitchFamily="49" charset="0"/>
              </a:rPr>
              <a:t># or </a:t>
            </a:r>
            <a:r>
              <a:rPr lang="nl-NL" sz="1400" b="1" dirty="0" err="1">
                <a:solidFill>
                  <a:srgbClr val="008000"/>
                </a:solidFill>
                <a:latin typeface="Menlo" panose="020B0609030804020204" pitchFamily="49" charset="0"/>
              </a:rPr>
              <a:t>to</a:t>
            </a:r>
            <a:r>
              <a:rPr lang="nl-NL" sz="1400" b="1" dirty="0">
                <a:solidFill>
                  <a:srgbClr val="008000"/>
                </a:solidFill>
                <a:latin typeface="Menlo" panose="020B0609030804020204" pitchFamily="49" charset="0"/>
              </a:rPr>
              <a:t> a file '</a:t>
            </a:r>
            <a:r>
              <a:rPr lang="nl-NL" sz="1400" b="1" dirty="0" err="1">
                <a:solidFill>
                  <a:srgbClr val="008000"/>
                </a:solidFill>
                <a:latin typeface="Menlo" panose="020B0609030804020204" pitchFamily="49" charset="0"/>
              </a:rPr>
              <a:t>example.log</a:t>
            </a:r>
            <a:r>
              <a:rPr lang="nl-NL" sz="1400" b="1" dirty="0">
                <a:solidFill>
                  <a:srgbClr val="008000"/>
                </a:solidFill>
                <a:latin typeface="Menlo" panose="020B0609030804020204" pitchFamily="49" charset="0"/>
              </a:rPr>
              <a:t>',</a:t>
            </a:r>
            <a:endParaRPr lang="nl-NL" sz="1400" b="1" dirty="0">
              <a:solidFill>
                <a:srgbClr val="000000"/>
              </a:solidFill>
              <a:latin typeface="Menlo" panose="020B0609030804020204" pitchFamily="49" charset="0"/>
            </a:endParaRPr>
          </a:p>
          <a:p>
            <a:r>
              <a:rPr lang="nl-NL" sz="1400" b="1" dirty="0">
                <a:solidFill>
                  <a:srgbClr val="000000"/>
                </a:solidFill>
                <a:latin typeface="Menlo" panose="020B0609030804020204" pitchFamily="49" charset="0"/>
              </a:rPr>
              <a:t>    level = </a:t>
            </a:r>
            <a:r>
              <a:rPr lang="nl-NL" sz="1400" b="1" dirty="0" err="1">
                <a:solidFill>
                  <a:srgbClr val="000000"/>
                </a:solidFill>
                <a:latin typeface="Menlo" panose="020B0609030804020204" pitchFamily="49" charset="0"/>
              </a:rPr>
              <a:t>logging.ERROR</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format = </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asctime</a:t>
            </a:r>
            <a:r>
              <a:rPr lang="nl-NL" sz="1400" b="1" dirty="0">
                <a:solidFill>
                  <a:srgbClr val="A31515"/>
                </a:solidFill>
                <a:latin typeface="Menlo" panose="020B0609030804020204" pitchFamily="49" charset="0"/>
              </a:rPr>
              <a:t>)s.%(</a:t>
            </a:r>
            <a:r>
              <a:rPr lang="nl-NL" sz="1400" b="1" dirty="0" err="1">
                <a:solidFill>
                  <a:srgbClr val="A31515"/>
                </a:solidFill>
                <a:latin typeface="Menlo" panose="020B0609030804020204" pitchFamily="49" charset="0"/>
              </a:rPr>
              <a:t>msecs</a:t>
            </a:r>
            <a:r>
              <a:rPr lang="nl-NL" sz="1400" b="1" dirty="0">
                <a:solidFill>
                  <a:srgbClr val="A31515"/>
                </a:solidFill>
                <a:latin typeface="Menlo" panose="020B0609030804020204" pitchFamily="49" charset="0"/>
              </a:rPr>
              <a:t>)03d - %(</a:t>
            </a:r>
            <a:r>
              <a:rPr lang="nl-NL" sz="1400" b="1" dirty="0" err="1">
                <a:solidFill>
                  <a:srgbClr val="A31515"/>
                </a:solidFill>
                <a:latin typeface="Menlo" panose="020B0609030804020204" pitchFamily="49" charset="0"/>
              </a:rPr>
              <a:t>message</a:t>
            </a:r>
            <a:r>
              <a:rPr lang="nl-NL" sz="1400" b="1" dirty="0">
                <a:solidFill>
                  <a:srgbClr val="A31515"/>
                </a:solidFill>
                <a:latin typeface="Menlo" panose="020B0609030804020204" pitchFamily="49" charset="0"/>
              </a:rPr>
              <a:t>)s'</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datefmt</a:t>
            </a:r>
            <a:r>
              <a:rPr lang="nl-NL" sz="1400" b="1" dirty="0">
                <a:solidFill>
                  <a:srgbClr val="000000"/>
                </a:solidFill>
                <a:latin typeface="Menlo" panose="020B0609030804020204" pitchFamily="49" charset="0"/>
              </a:rPr>
              <a:t> = </a:t>
            </a:r>
            <a:r>
              <a:rPr lang="nl-NL" sz="1400" b="1" dirty="0">
                <a:solidFill>
                  <a:srgbClr val="A31515"/>
                </a:solidFill>
                <a:latin typeface="Menlo" panose="020B0609030804020204" pitchFamily="49" charset="0"/>
              </a:rPr>
              <a:t>'%Y-%m-%</a:t>
            </a:r>
            <a:r>
              <a:rPr lang="nl-NL" sz="1400" b="1" dirty="0" err="1">
                <a:solidFill>
                  <a:srgbClr val="A31515"/>
                </a:solidFill>
                <a:latin typeface="Menlo" panose="020B0609030804020204" pitchFamily="49" charset="0"/>
              </a:rPr>
              <a:t>dT%H</a:t>
            </a:r>
            <a:r>
              <a:rPr lang="nl-NL" sz="1400" b="1" dirty="0">
                <a:solidFill>
                  <a:srgbClr val="A31515"/>
                </a:solidFill>
                <a:latin typeface="Menlo" panose="020B0609030804020204" pitchFamily="49" charset="0"/>
              </a:rPr>
              <a:t>:%M:%S'</a:t>
            </a:r>
            <a:r>
              <a:rPr lang="nl-NL" sz="1400" b="1" dirty="0">
                <a:solidFill>
                  <a:srgbClr val="000000"/>
                </a:solidFill>
                <a:latin typeface="Menlo" panose="020B0609030804020204" pitchFamily="49" charset="0"/>
              </a:rPr>
              <a:t>)</a:t>
            </a:r>
          </a:p>
          <a:p>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logging.debug</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message</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should</a:t>
            </a:r>
            <a:r>
              <a:rPr lang="nl-NL" sz="1400" b="1" dirty="0">
                <a:solidFill>
                  <a:srgbClr val="A31515"/>
                </a:solidFill>
                <a:latin typeface="Menlo" panose="020B0609030804020204" pitchFamily="49" charset="0"/>
              </a:rPr>
              <a:t> go </a:t>
            </a:r>
            <a:r>
              <a:rPr lang="nl-NL" sz="1400" b="1" dirty="0" err="1">
                <a:solidFill>
                  <a:srgbClr val="A31515"/>
                </a:solidFill>
                <a:latin typeface="Menlo" panose="020B0609030804020204" pitchFamily="49" charset="0"/>
              </a:rPr>
              <a:t>to</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the</a:t>
            </a:r>
            <a:r>
              <a:rPr lang="nl-NL" sz="1400" b="1" dirty="0">
                <a:solidFill>
                  <a:srgbClr val="A31515"/>
                </a:solidFill>
                <a:latin typeface="Menlo" panose="020B0609030804020204" pitchFamily="49" charset="0"/>
              </a:rPr>
              <a:t> log file'</a:t>
            </a:r>
            <a:r>
              <a:rPr lang="nl-NL" sz="1400" b="1" dirty="0">
                <a:solidFill>
                  <a:srgbClr val="000000"/>
                </a:solidFill>
                <a:latin typeface="Menlo" panose="020B0609030804020204" pitchFamily="49" charset="0"/>
              </a:rPr>
              <a:t>)</a:t>
            </a:r>
          </a:p>
          <a:p>
            <a:r>
              <a:rPr lang="nl-NL" sz="1400" b="1" dirty="0" err="1">
                <a:solidFill>
                  <a:srgbClr val="000000"/>
                </a:solidFill>
                <a:latin typeface="Menlo" panose="020B0609030804020204" pitchFamily="49" charset="0"/>
              </a:rPr>
              <a:t>logging.info</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So</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should</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a:t>
            </a:r>
            <a:r>
              <a:rPr lang="nl-NL" sz="1400" b="1" dirty="0">
                <a:solidFill>
                  <a:srgbClr val="000000"/>
                </a:solidFill>
                <a:latin typeface="Menlo" panose="020B0609030804020204" pitchFamily="49" charset="0"/>
              </a:rPr>
              <a:t>)</a:t>
            </a:r>
          </a:p>
          <a:p>
            <a:r>
              <a:rPr lang="nl-NL" sz="1400" b="1" dirty="0" err="1">
                <a:solidFill>
                  <a:srgbClr val="000000"/>
                </a:solidFill>
                <a:latin typeface="Menlo" panose="020B0609030804020204" pitchFamily="49" charset="0"/>
              </a:rPr>
              <a:t>logging.warning</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And</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too</a:t>
            </a:r>
            <a:r>
              <a:rPr lang="nl-NL" sz="1400" b="1" dirty="0">
                <a:solidFill>
                  <a:srgbClr val="A31515"/>
                </a:solidFill>
                <a:latin typeface="Menlo" panose="020B0609030804020204" pitchFamily="49" charset="0"/>
              </a:rPr>
              <a:t>'</a:t>
            </a:r>
            <a:r>
              <a:rPr lang="nl-NL" sz="1400" b="1" dirty="0">
                <a:solidFill>
                  <a:srgbClr val="000000"/>
                </a:solidFill>
                <a:latin typeface="Menlo" panose="020B0609030804020204" pitchFamily="49" charset="0"/>
              </a:rPr>
              <a:t>)</a:t>
            </a:r>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logging.error</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'Watch out!'</a:t>
            </a:r>
            <a:r>
              <a:rPr lang="nl-NL" sz="1400" b="1" dirty="0">
                <a:solidFill>
                  <a:srgbClr val="000000"/>
                </a:solidFill>
                <a:latin typeface="Menlo" panose="020B0609030804020204" pitchFamily="49" charset="0"/>
              </a:rPr>
              <a:t>)</a:t>
            </a:r>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logging.critical</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'ERROR!!!!!'</a:t>
            </a:r>
            <a:r>
              <a:rPr lang="nl-NL" sz="1400" b="1" dirty="0">
                <a:solidFill>
                  <a:srgbClr val="000000"/>
                </a:solidFill>
                <a:latin typeface="Menlo" panose="020B0609030804020204" pitchFamily="49" charset="0"/>
              </a:rPr>
              <a:t>)</a:t>
            </a:r>
            <a:endParaRPr lang="nl-NL" sz="14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6E6AB-9C02-7000-2C59-1EE9FC577D5E}"/>
              </a:ext>
            </a:extLst>
          </p:cNvPr>
          <p:cNvSpPr>
            <a:spLocks noGrp="1"/>
          </p:cNvSpPr>
          <p:nvPr>
            <p:ph type="title"/>
          </p:nvPr>
        </p:nvSpPr>
        <p:spPr/>
        <p:txBody>
          <a:bodyPr/>
          <a:lstStyle/>
          <a:p>
            <a:r>
              <a:rPr lang="nl-NL"/>
              <a:t>Pylint</a:t>
            </a:r>
          </a:p>
        </p:txBody>
      </p:sp>
      <p:sp>
        <p:nvSpPr>
          <p:cNvPr id="3" name="Tijdelijke aanduiding voor inhoud 2">
            <a:extLst>
              <a:ext uri="{FF2B5EF4-FFF2-40B4-BE49-F238E27FC236}">
                <a16:creationId xmlns:a16="http://schemas.microsoft.com/office/drawing/2014/main" id="{76284909-7520-3528-C408-606340BD30D1}"/>
              </a:ext>
            </a:extLst>
          </p:cNvPr>
          <p:cNvSpPr>
            <a:spLocks noGrp="1"/>
          </p:cNvSpPr>
          <p:nvPr>
            <p:ph idx="1"/>
          </p:nvPr>
        </p:nvSpPr>
        <p:spPr/>
        <p:txBody>
          <a:bodyPr/>
          <a:lstStyle/>
          <a:p>
            <a:r>
              <a:rPr lang="nl-NL"/>
              <a:t>Pylint is a </a:t>
            </a:r>
            <a:r>
              <a:rPr lang="nl-NL" b="1"/>
              <a:t>static code analyser </a:t>
            </a:r>
            <a:r>
              <a:rPr lang="nl-NL"/>
              <a:t>for Python</a:t>
            </a:r>
          </a:p>
          <a:p>
            <a:endParaRPr lang="nl-NL"/>
          </a:p>
          <a:p>
            <a:r>
              <a:rPr lang="nl-NL"/>
              <a:t>Pylint analyses your code without actually running it. It checks for errors, enforces a coding standard, looks for code smells, and can make suggestions about how the code could be refactored.</a:t>
            </a:r>
          </a:p>
          <a:p>
            <a:endParaRPr lang="nl-NL"/>
          </a:p>
          <a:p>
            <a:r>
              <a:rPr lang="nl-NL" b="0" i="0">
                <a:solidFill>
                  <a:srgbClr val="464646"/>
                </a:solidFill>
                <a:effectLst/>
                <a:latin typeface="Source Sans Pro" panose="020B0503030403020204" pitchFamily="34" charset="0"/>
              </a:rPr>
              <a:t>It can also be integrated in most editors or IDEs.</a:t>
            </a:r>
          </a:p>
          <a:p>
            <a:endParaRPr lang="nl-NL">
              <a:solidFill>
                <a:srgbClr val="464646"/>
              </a:solidFill>
              <a:latin typeface="Source Sans Pro" panose="020B0503030403020204" pitchFamily="34" charset="0"/>
            </a:endParaRPr>
          </a:p>
          <a:p>
            <a:r>
              <a:rPr lang="nl-NL">
                <a:solidFill>
                  <a:srgbClr val="464646"/>
                </a:solidFill>
                <a:latin typeface="Source Sans Pro" panose="020B0503030403020204" pitchFamily="34" charset="0"/>
              </a:rPr>
              <a:t>pylint my_script.py</a:t>
            </a:r>
            <a:endParaRPr lang="nl-NL"/>
          </a:p>
        </p:txBody>
      </p:sp>
    </p:spTree>
    <p:extLst>
      <p:ext uri="{BB962C8B-B14F-4D97-AF65-F5344CB8AC3E}">
        <p14:creationId xmlns:p14="http://schemas.microsoft.com/office/powerpoint/2010/main" val="1716352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DA53F7-E444-E1D0-333D-C613ED8761FF}"/>
              </a:ext>
            </a:extLst>
          </p:cNvPr>
          <p:cNvSpPr>
            <a:spLocks noGrp="1"/>
          </p:cNvSpPr>
          <p:nvPr>
            <p:ph type="title"/>
          </p:nvPr>
        </p:nvSpPr>
        <p:spPr/>
        <p:txBody>
          <a:bodyPr/>
          <a:lstStyle/>
          <a:p>
            <a:r>
              <a:rPr lang="nl-NL"/>
              <a:t>Docstrings</a:t>
            </a:r>
          </a:p>
        </p:txBody>
      </p:sp>
      <p:sp>
        <p:nvSpPr>
          <p:cNvPr id="3" name="Tijdelijke aanduiding voor inhoud 2">
            <a:extLst>
              <a:ext uri="{FF2B5EF4-FFF2-40B4-BE49-F238E27FC236}">
                <a16:creationId xmlns:a16="http://schemas.microsoft.com/office/drawing/2014/main" id="{43A7C59C-16DF-C3E4-1F79-68D284A3B91F}"/>
              </a:ext>
            </a:extLst>
          </p:cNvPr>
          <p:cNvSpPr>
            <a:spLocks noGrp="1"/>
          </p:cNvSpPr>
          <p:nvPr>
            <p:ph idx="1"/>
          </p:nvPr>
        </p:nvSpPr>
        <p:spPr/>
        <p:txBody>
          <a:bodyPr/>
          <a:lstStyle/>
          <a:p>
            <a:r>
              <a:rPr lang="nl-NL"/>
              <a:t>Best practices</a:t>
            </a:r>
          </a:p>
          <a:p>
            <a:pPr lvl="1"/>
            <a:r>
              <a:rPr lang="nl-NL"/>
              <a:t>All modules, classes, methods, and functions, including the __init__ constructor in packages should have docstrings.</a:t>
            </a:r>
          </a:p>
          <a:p>
            <a:pPr lvl="1"/>
            <a:r>
              <a:rPr lang="nl-NL"/>
              <a:t>Descriptions are capitalized and have end-of-sentence punctuation.</a:t>
            </a:r>
          </a:p>
          <a:p>
            <a:pPr lvl="1"/>
            <a:r>
              <a:rPr lang="nl-NL"/>
              <a:t>Always use """Triple double quotes.""" around docstrings.</a:t>
            </a:r>
          </a:p>
          <a:p>
            <a:pPr lvl="1"/>
            <a:r>
              <a:rPr lang="nl-NL"/>
              <a:t>Docstrings are not followed by a blank line.</a:t>
            </a:r>
          </a:p>
          <a:p>
            <a:pPr lvl="1"/>
            <a:endParaRPr lang="nl-NL"/>
          </a:p>
          <a:p>
            <a:r>
              <a:rPr lang="nl-NL">
                <a:solidFill>
                  <a:srgbClr val="292929"/>
                </a:solidFill>
                <a:latin typeface="source-serif-pro"/>
              </a:rPr>
              <a:t>C</a:t>
            </a:r>
            <a:r>
              <a:rPr lang="nl-NL" b="0" i="0">
                <a:solidFill>
                  <a:srgbClr val="292929"/>
                </a:solidFill>
                <a:effectLst/>
                <a:latin typeface="source-serif-pro"/>
              </a:rPr>
              <a:t>onventions for multi-line docstrings</a:t>
            </a:r>
          </a:p>
          <a:p>
            <a:pPr lvl="1"/>
            <a:r>
              <a:rPr lang="nl-NL" sz="1600" b="0" i="0" u="sng">
                <a:effectLst/>
                <a:latin typeface="source-serif-pro"/>
                <a:hlinkClick r:id="rId3"/>
              </a:rPr>
              <a:t>Sphinx style</a:t>
            </a:r>
            <a:endParaRPr lang="nl-NL" sz="1600" b="0" i="0">
              <a:solidFill>
                <a:srgbClr val="292929"/>
              </a:solidFill>
              <a:effectLst/>
              <a:latin typeface="source-serif-pro"/>
            </a:endParaRPr>
          </a:p>
          <a:p>
            <a:pPr lvl="1"/>
            <a:r>
              <a:rPr lang="nl-NL" sz="1600" b="0" i="0" u="sng">
                <a:effectLst/>
                <a:latin typeface="source-serif-pro"/>
                <a:hlinkClick r:id="rId4"/>
              </a:rPr>
              <a:t>Google Format</a:t>
            </a:r>
            <a:endParaRPr lang="nl-NL" sz="1600" u="sng">
              <a:solidFill>
                <a:srgbClr val="292929"/>
              </a:solidFill>
              <a:latin typeface="source-serif-pro"/>
            </a:endParaRPr>
          </a:p>
          <a:p>
            <a:pPr lvl="1"/>
            <a:r>
              <a:rPr lang="nl-NL" sz="1600" b="0" i="0" u="sng">
                <a:effectLst/>
                <a:latin typeface="source-serif-pro"/>
                <a:hlinkClick r:id="rId5"/>
              </a:rPr>
              <a:t>NumPy Format</a:t>
            </a:r>
            <a:endParaRPr lang="nl-NL" sz="1600"/>
          </a:p>
          <a:p>
            <a:pPr marL="0" indent="0">
              <a:buNone/>
            </a:pPr>
            <a:br>
              <a:rPr lang="nl-NL"/>
            </a:br>
            <a:endParaRPr lang="nl-NL"/>
          </a:p>
          <a:p>
            <a:endParaRPr lang="nl-NL"/>
          </a:p>
          <a:p>
            <a:endParaRPr lang="nl-NL"/>
          </a:p>
          <a:p>
            <a:endParaRPr lang="nl-NL"/>
          </a:p>
          <a:p>
            <a:endParaRPr lang="nl-NL"/>
          </a:p>
        </p:txBody>
      </p:sp>
      <p:sp>
        <p:nvSpPr>
          <p:cNvPr id="5" name="Tekstvak 4">
            <a:extLst>
              <a:ext uri="{FF2B5EF4-FFF2-40B4-BE49-F238E27FC236}">
                <a16:creationId xmlns:a16="http://schemas.microsoft.com/office/drawing/2014/main" id="{FB39C748-FD3D-845B-14A6-39D9652E71E9}"/>
              </a:ext>
            </a:extLst>
          </p:cNvPr>
          <p:cNvSpPr txBox="1"/>
          <p:nvPr/>
        </p:nvSpPr>
        <p:spPr>
          <a:xfrm>
            <a:off x="3271526" y="4931965"/>
            <a:ext cx="6264696" cy="1938992"/>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a:spAutoFit/>
          </a:bodyPr>
          <a:lstStyle/>
          <a:p>
            <a:pPr algn="l"/>
            <a:r>
              <a:rPr lang="nl-NL" sz="1200" b="1" i="1">
                <a:solidFill>
                  <a:schemeClr val="tx1"/>
                </a:solidFill>
                <a:effectLst/>
                <a:latin typeface="Consolas" panose="020B0609020204030204" pitchFamily="49" charset="0"/>
                <a:cs typeface="Consolas" panose="020B0609020204030204" pitchFamily="49" charset="0"/>
              </a:rPr>
              <a:t>"""[Summary]</a:t>
            </a:r>
            <a:r>
              <a:rPr lang="nl-NL" sz="1200" b="1" i="0">
                <a:solidFill>
                  <a:schemeClr val="tx1"/>
                </a:solidFill>
                <a:effectLst/>
                <a:latin typeface="Consolas" panose="020B0609020204030204" pitchFamily="49" charset="0"/>
                <a:cs typeface="Consolas" panose="020B0609020204030204" pitchFamily="49" charset="0"/>
              </a:rPr>
              <a:t> </a:t>
            </a:r>
          </a:p>
          <a:p>
            <a:pPr algn="l"/>
            <a:endParaRPr lang="nl-NL" sz="1200" b="1" i="0">
              <a:solidFill>
                <a:schemeClr val="tx1"/>
              </a:solidFill>
              <a:effectLst/>
              <a:latin typeface="Consolas" panose="020B0609020204030204" pitchFamily="49" charset="0"/>
              <a:cs typeface="Consolas" panose="020B0609020204030204" pitchFamily="49" charset="0"/>
            </a:endParaRPr>
          </a:p>
          <a:p>
            <a:pPr algn="l"/>
            <a:r>
              <a:rPr lang="nl-NL" sz="1200" b="1" i="1">
                <a:solidFill>
                  <a:schemeClr val="tx1"/>
                </a:solidFill>
                <a:effectLst/>
                <a:latin typeface="Consolas" panose="020B0609020204030204" pitchFamily="49" charset="0"/>
                <a:cs typeface="Consolas" panose="020B0609020204030204" pitchFamily="49" charset="0"/>
              </a:rPr>
              <a:t>:param [ParamName]: [ParamDescription], defaults to [DefaultParamVal]</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:type [ParamName]: [ParamType](, optional)</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:raises [ErrorType]: [ErrorDescription]</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:return: [ReturnDescription]</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:rtype: [ReturnType]</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03760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22ADD-0977-9C13-72D8-85FE7A52B256}"/>
              </a:ext>
            </a:extLst>
          </p:cNvPr>
          <p:cNvSpPr>
            <a:spLocks noGrp="1"/>
          </p:cNvSpPr>
          <p:nvPr>
            <p:ph type="title"/>
          </p:nvPr>
        </p:nvSpPr>
        <p:spPr/>
        <p:txBody>
          <a:bodyPr/>
          <a:lstStyle/>
          <a:p>
            <a:r>
              <a:rPr lang="nl-NL"/>
              <a:t>pydoc</a:t>
            </a:r>
          </a:p>
        </p:txBody>
      </p:sp>
      <p:sp>
        <p:nvSpPr>
          <p:cNvPr id="3" name="Tijdelijke aanduiding voor inhoud 2">
            <a:extLst>
              <a:ext uri="{FF2B5EF4-FFF2-40B4-BE49-F238E27FC236}">
                <a16:creationId xmlns:a16="http://schemas.microsoft.com/office/drawing/2014/main" id="{59206333-BE39-FC23-F2FA-407A21C55B83}"/>
              </a:ext>
            </a:extLst>
          </p:cNvPr>
          <p:cNvSpPr>
            <a:spLocks noGrp="1"/>
          </p:cNvSpPr>
          <p:nvPr>
            <p:ph idx="1"/>
          </p:nvPr>
        </p:nvSpPr>
        <p:spPr/>
        <p:txBody>
          <a:bodyPr/>
          <a:lstStyle/>
          <a:p>
            <a:r>
              <a:rPr lang="nl-NL" b="0" i="0">
                <a:solidFill>
                  <a:srgbClr val="1A1A1A"/>
                </a:solidFill>
                <a:effectLst/>
                <a:latin typeface="Lucida Grande" panose="020B0600040502020204" pitchFamily="34" charset="0"/>
              </a:rPr>
              <a:t>Documentation generator and online help system</a:t>
            </a:r>
          </a:p>
          <a:p>
            <a:endParaRPr lang="nl-NL">
              <a:solidFill>
                <a:srgbClr val="1A1A1A"/>
              </a:solidFill>
              <a:latin typeface="Lucida Grande" panose="020B0600040502020204" pitchFamily="34" charset="0"/>
            </a:endParaRPr>
          </a:p>
          <a:p>
            <a:r>
              <a:rPr lang="nl-NL" b="0" i="0">
                <a:solidFill>
                  <a:srgbClr val="222222"/>
                </a:solidFill>
                <a:effectLst/>
                <a:latin typeface="Lucida Grande" panose="020B0600040502020204" pitchFamily="34" charset="0"/>
              </a:rPr>
              <a:t>The built-in function </a:t>
            </a:r>
            <a:r>
              <a:rPr lang="nl-NL" b="0" i="0" u="none" strike="noStrike">
                <a:solidFill>
                  <a:srgbClr val="0072AA"/>
                </a:solidFill>
                <a:effectLst/>
                <a:latin typeface="Lucida Grande" panose="020B0600040502020204" pitchFamily="34" charset="0"/>
                <a:hlinkClick r:id="rId2" tooltip="help"/>
              </a:rPr>
              <a:t>help()</a:t>
            </a:r>
            <a:r>
              <a:rPr lang="nl-NL" b="0" i="0">
                <a:solidFill>
                  <a:srgbClr val="222222"/>
                </a:solidFill>
                <a:effectLst/>
                <a:latin typeface="Lucida Grande" panose="020B0600040502020204" pitchFamily="34" charset="0"/>
              </a:rPr>
              <a:t> invokes the online help system in the interactive interpreter, which uses </a:t>
            </a:r>
            <a:r>
              <a:rPr lang="nl-NL" b="0" i="0" u="none" strike="noStrike">
                <a:solidFill>
                  <a:srgbClr val="0072AA"/>
                </a:solidFill>
                <a:effectLst/>
                <a:latin typeface="Lucida Grande" panose="020B0600040502020204" pitchFamily="34" charset="0"/>
                <a:hlinkClick r:id="rId3" tooltip="pydoc: Documentation generator and online help system."/>
              </a:rPr>
              <a:t>pydoc</a:t>
            </a:r>
            <a:r>
              <a:rPr lang="nl-NL" b="0" i="0">
                <a:solidFill>
                  <a:srgbClr val="222222"/>
                </a:solidFill>
                <a:effectLst/>
                <a:latin typeface="Lucida Grande" panose="020B0600040502020204" pitchFamily="34" charset="0"/>
              </a:rPr>
              <a:t> to generate its documentation as text on the console.</a:t>
            </a:r>
          </a:p>
          <a:p>
            <a:endParaRPr lang="nl-NL">
              <a:solidFill>
                <a:srgbClr val="222222"/>
              </a:solidFill>
              <a:latin typeface="Lucida Grande" panose="020B0600040502020204" pitchFamily="34" charset="0"/>
            </a:endParaRPr>
          </a:p>
          <a:p>
            <a:r>
              <a:rPr lang="nl-NL" b="0" i="0">
                <a:solidFill>
                  <a:srgbClr val="222222"/>
                </a:solidFill>
                <a:effectLst/>
                <a:latin typeface="Lucida Grande" panose="020B0600040502020204" pitchFamily="34" charset="0"/>
              </a:rPr>
              <a:t>In order to find objects and their documentation, </a:t>
            </a:r>
            <a:r>
              <a:rPr lang="nl-NL" b="0" i="0" u="none" strike="noStrike">
                <a:solidFill>
                  <a:srgbClr val="0072AA"/>
                </a:solidFill>
                <a:effectLst/>
                <a:latin typeface="Lucida Grande" panose="020B0600040502020204" pitchFamily="34" charset="0"/>
                <a:hlinkClick r:id="rId3" tooltip="pydoc: Documentation generator and online help system."/>
              </a:rPr>
              <a:t>pydoc</a:t>
            </a:r>
            <a:r>
              <a:rPr lang="nl-NL" b="0" i="0">
                <a:solidFill>
                  <a:srgbClr val="222222"/>
                </a:solidFill>
                <a:effectLst/>
                <a:latin typeface="Lucida Grande" panose="020B0600040502020204" pitchFamily="34" charset="0"/>
              </a:rPr>
              <a:t> imports the module(s) to be documented. Therefore, any code on module level will be executed on that occasion. Use an </a:t>
            </a:r>
            <a:r>
              <a:rPr lang="nl-NL">
                <a:effectLst/>
              </a:rPr>
              <a:t>if</a:t>
            </a:r>
            <a:r>
              <a:rPr lang="nl-NL"/>
              <a:t> </a:t>
            </a:r>
            <a:r>
              <a:rPr lang="nl-NL">
                <a:effectLst/>
              </a:rPr>
              <a:t>__name__</a:t>
            </a:r>
            <a:r>
              <a:rPr lang="nl-NL"/>
              <a:t> </a:t>
            </a:r>
            <a:r>
              <a:rPr lang="nl-NL">
                <a:effectLst/>
              </a:rPr>
              <a:t>==</a:t>
            </a:r>
            <a:r>
              <a:rPr lang="nl-NL"/>
              <a:t> </a:t>
            </a:r>
            <a:r>
              <a:rPr lang="nl-NL">
                <a:effectLst/>
              </a:rPr>
              <a:t>'__main__':</a:t>
            </a:r>
            <a:r>
              <a:rPr lang="nl-NL" b="0" i="0">
                <a:solidFill>
                  <a:srgbClr val="222222"/>
                </a:solidFill>
                <a:effectLst/>
                <a:latin typeface="Lucida Grande" panose="020B0600040502020204" pitchFamily="34" charset="0"/>
              </a:rPr>
              <a:t> guard to only execute code when a file is invoked as a script and not just imported.</a:t>
            </a:r>
            <a:endParaRPr lang="nl-NL" b="0" i="0">
              <a:solidFill>
                <a:srgbClr val="1A1A1A"/>
              </a:solidFill>
              <a:effectLst/>
              <a:latin typeface="Lucida Grande" panose="020B0600040502020204" pitchFamily="34" charset="0"/>
            </a:endParaRPr>
          </a:p>
        </p:txBody>
      </p:sp>
      <p:sp>
        <p:nvSpPr>
          <p:cNvPr id="4" name="Tekstvak 3">
            <a:extLst>
              <a:ext uri="{FF2B5EF4-FFF2-40B4-BE49-F238E27FC236}">
                <a16:creationId xmlns:a16="http://schemas.microsoft.com/office/drawing/2014/main" id="{26051DCD-A41D-769C-6D69-BD2635F22918}"/>
              </a:ext>
            </a:extLst>
          </p:cNvPr>
          <p:cNvSpPr txBox="1"/>
          <p:nvPr/>
        </p:nvSpPr>
        <p:spPr>
          <a:xfrm>
            <a:off x="575817" y="6587037"/>
            <a:ext cx="8928990" cy="516728"/>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a:solidFill>
                  <a:schemeClr val="tx1"/>
                </a:solidFill>
              </a:rPr>
              <a:t>$ pydoc sys</a:t>
            </a:r>
          </a:p>
        </p:txBody>
      </p:sp>
    </p:spTree>
    <p:extLst>
      <p:ext uri="{BB962C8B-B14F-4D97-AF65-F5344CB8AC3E}">
        <p14:creationId xmlns:p14="http://schemas.microsoft.com/office/powerpoint/2010/main" val="104971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4A4AB-8D21-F233-85C4-CB3C29014752}"/>
              </a:ext>
            </a:extLst>
          </p:cNvPr>
          <p:cNvSpPr>
            <a:spLocks noGrp="1"/>
          </p:cNvSpPr>
          <p:nvPr>
            <p:ph type="title"/>
          </p:nvPr>
        </p:nvSpPr>
        <p:spPr/>
        <p:txBody>
          <a:bodyPr/>
          <a:lstStyle/>
          <a:p>
            <a:r>
              <a:rPr lang="nl-NL"/>
              <a:t>File I/O</a:t>
            </a:r>
          </a:p>
        </p:txBody>
      </p:sp>
      <p:sp>
        <p:nvSpPr>
          <p:cNvPr id="3" name="Tijdelijke aanduiding voor inhoud 2">
            <a:extLst>
              <a:ext uri="{FF2B5EF4-FFF2-40B4-BE49-F238E27FC236}">
                <a16:creationId xmlns:a16="http://schemas.microsoft.com/office/drawing/2014/main" id="{F7037A56-E5E6-3AC3-1CBB-7F7C80E8E35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831492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	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2" name="Tekstvak 11">
            <a:extLst>
              <a:ext uri="{FF2B5EF4-FFF2-40B4-BE49-F238E27FC236}">
                <a16:creationId xmlns:a16="http://schemas.microsoft.com/office/drawing/2014/main" id="{38EF4877-D251-6C4C-B2A0-6065D8C717BF}"/>
              </a:ext>
            </a:extLst>
          </p:cNvPr>
          <p:cNvSpPr txBox="1"/>
          <p:nvPr/>
        </p:nvSpPr>
        <p:spPr>
          <a:xfrm>
            <a:off x="579803" y="2990678"/>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Recap</a:t>
            </a:r>
          </a:p>
          <a:p>
            <a:r>
              <a:rPr lang="nl-NL" dirty="0">
                <a:solidFill>
                  <a:schemeClr val="tx1">
                    <a:lumMod val="75000"/>
                    <a:lumOff val="25000"/>
                  </a:schemeClr>
                </a:solidFill>
              </a:rPr>
              <a:t>Python Advanced Concepts</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579803" y="6015014"/>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err="1">
                <a:solidFill>
                  <a:schemeClr val="tx1">
                    <a:lumMod val="75000"/>
                    <a:lumOff val="25000"/>
                  </a:schemeClr>
                </a:solidFill>
              </a:rPr>
              <a:t>Database Access</a:t>
            </a:r>
          </a:p>
          <a:p>
            <a:r>
              <a:rPr lang="nl-NL" dirty="0" err="1">
                <a:solidFill>
                  <a:schemeClr val="tx1">
                    <a:lumMod val="75000"/>
                    <a:lumOff val="25000"/>
                  </a:schemeClr>
                </a:solidFill>
              </a:rPr>
              <a:t>ORM</a:t>
            </a:r>
            <a:endParaRPr lang="nl-NL" dirty="0">
              <a:solidFill>
                <a:schemeClr val="tx1">
                  <a:lumMod val="75000"/>
                  <a:lumOff val="25000"/>
                </a:schemeClr>
              </a:solidFill>
            </a:endParaRPr>
          </a:p>
          <a:p>
            <a:r>
              <a:rPr lang="nl-NL" dirty="0">
                <a:solidFill>
                  <a:schemeClr val="tx1">
                    <a:lumMod val="75000"/>
                    <a:lumOff val="25000"/>
                  </a:schemeClr>
                </a:solidFill>
              </a:rPr>
              <a:t>SqlAlchemy</a:t>
            </a:r>
          </a:p>
        </p:txBody>
      </p:sp>
      <p:sp>
        <p:nvSpPr>
          <p:cNvPr id="14" name="Tekstvak 13">
            <a:extLst>
              <a:ext uri="{FF2B5EF4-FFF2-40B4-BE49-F238E27FC236}">
                <a16:creationId xmlns:a16="http://schemas.microsoft.com/office/drawing/2014/main" id="{D7AC1D1F-6023-EA4A-B317-9274E3BECAC1}"/>
              </a:ext>
            </a:extLst>
          </p:cNvPr>
          <p:cNvSpPr txBox="1"/>
          <p:nvPr/>
        </p:nvSpPr>
        <p:spPr>
          <a:xfrm>
            <a:off x="5449273" y="2990678"/>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err="1">
                <a:solidFill>
                  <a:schemeClr val="tx1">
                    <a:lumMod val="75000"/>
                    <a:lumOff val="25000"/>
                  </a:schemeClr>
                </a:solidFill>
              </a:rPr>
              <a:t>File Formats</a:t>
            </a:r>
          </a:p>
          <a:p>
            <a:r>
              <a:rPr lang="nl-NL" dirty="0" err="1">
                <a:solidFill>
                  <a:schemeClr val="tx1">
                    <a:lumMod val="75000"/>
                    <a:lumOff val="25000"/>
                  </a:schemeClr>
                </a:solidFill>
              </a:rPr>
              <a:t>Pickle</a:t>
            </a:r>
          </a:p>
          <a:p>
            <a:r>
              <a:rPr lang="nl-NL" dirty="0" err="1">
                <a:solidFill>
                  <a:schemeClr val="tx1">
                    <a:lumMod val="75000"/>
                    <a:lumOff val="25000"/>
                  </a:schemeClr>
                </a:solidFill>
              </a:rPr>
              <a:t>XML</a:t>
            </a:r>
          </a:p>
          <a:p>
            <a:r>
              <a:rPr lang="nl-NL" dirty="0">
                <a:solidFill>
                  <a:schemeClr val="tx1">
                    <a:lumMod val="75000"/>
                    <a:lumOff val="25000"/>
                  </a:schemeClr>
                </a:solidFill>
              </a:rPr>
              <a:t>JSON</a:t>
            </a:r>
          </a:p>
        </p:txBody>
      </p:sp>
      <p:sp>
        <p:nvSpPr>
          <p:cNvPr id="15" name="Tekstvak 14">
            <a:extLst>
              <a:ext uri="{FF2B5EF4-FFF2-40B4-BE49-F238E27FC236}">
                <a16:creationId xmlns:a16="http://schemas.microsoft.com/office/drawing/2014/main" id="{65061617-D6A1-7F4C-BE4E-1F465386BD3C}"/>
              </a:ext>
            </a:extLst>
          </p:cNvPr>
          <p:cNvSpPr txBox="1"/>
          <p:nvPr/>
        </p:nvSpPr>
        <p:spPr>
          <a:xfrm>
            <a:off x="5449273" y="6015014"/>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Web Frameworks</a:t>
            </a:r>
          </a:p>
          <a:p>
            <a:r>
              <a:rPr lang="nl-NL" dirty="0">
                <a:solidFill>
                  <a:schemeClr val="tx1">
                    <a:lumMod val="75000"/>
                    <a:lumOff val="25000"/>
                  </a:schemeClr>
                </a:solidFill>
              </a:rPr>
              <a:t>Pyramid</a:t>
            </a:r>
          </a:p>
          <a:p>
            <a:r>
              <a:rPr lang="nl-NL" dirty="0">
                <a:solidFill>
                  <a:schemeClr val="tx1">
                    <a:lumMod val="75000"/>
                    <a:lumOff val="25000"/>
                  </a:schemeClr>
                </a:solidFill>
              </a:rPr>
              <a:t>Django</a:t>
            </a:r>
          </a:p>
          <a:p>
            <a:r>
              <a:rPr lang="nl-NL" dirty="0">
                <a:solidFill>
                  <a:schemeClr val="tx1">
                    <a:lumMod val="75000"/>
                    <a:lumOff val="25000"/>
                  </a:schemeClr>
                </a:solidFill>
              </a:rPr>
              <a:t>Flask</a:t>
            </a:r>
          </a:p>
          <a:p>
            <a:endParaRPr lang="nl-NL" dirty="0">
              <a:solidFill>
                <a:schemeClr val="tx1">
                  <a:lumMod val="75000"/>
                  <a:lumOff val="25000"/>
                </a:schemeClr>
              </a:solidFill>
            </a:endParaRPr>
          </a:p>
        </p:txBody>
      </p:sp>
      <p:pic>
        <p:nvPicPr>
          <p:cNvPr id="16" name="Afbeelding 15">
            <a:extLst>
              <a:ext uri="{FF2B5EF4-FFF2-40B4-BE49-F238E27FC236}">
                <a16:creationId xmlns:a16="http://schemas.microsoft.com/office/drawing/2014/main" id="{F2AC90B2-960F-E749-8AF8-2B8D79BF7C29}"/>
              </a:ext>
            </a:extLst>
          </p:cNvPr>
          <p:cNvPicPr>
            <a:picLocks noChangeAspect="1"/>
          </p:cNvPicPr>
          <p:nvPr/>
        </p:nvPicPr>
        <p:blipFill>
          <a:blip r:embed="rId3"/>
          <a:stretch>
            <a:fillRect/>
          </a:stretch>
        </p:blipFill>
        <p:spPr>
          <a:xfrm>
            <a:off x="2074595" y="4836072"/>
            <a:ext cx="971550" cy="1005640"/>
          </a:xfrm>
          <a:prstGeom prst="rect">
            <a:avLst/>
          </a:prstGeom>
        </p:spPr>
      </p:pic>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4"/>
          <a:stretch>
            <a:fillRect/>
          </a:stretch>
        </p:blipFill>
        <p:spPr>
          <a:xfrm>
            <a:off x="2070055" y="1800158"/>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5"/>
          <a:stretch>
            <a:fillRect/>
          </a:stretch>
        </p:blipFill>
        <p:spPr>
          <a:xfrm>
            <a:off x="6952645" y="1820514"/>
            <a:ext cx="954390" cy="987878"/>
          </a:xfrm>
          <a:prstGeom prst="rect">
            <a:avLst/>
          </a:prstGeom>
        </p:spPr>
      </p:pic>
      <p:pic>
        <p:nvPicPr>
          <p:cNvPr id="19" name="Afbeelding 18">
            <a:extLst>
              <a:ext uri="{FF2B5EF4-FFF2-40B4-BE49-F238E27FC236}">
                <a16:creationId xmlns:a16="http://schemas.microsoft.com/office/drawing/2014/main" id="{AE7D1C0F-1949-FA4A-BD32-57735A30FE8A}"/>
              </a:ext>
            </a:extLst>
          </p:cNvPr>
          <p:cNvPicPr>
            <a:picLocks noChangeAspect="1"/>
          </p:cNvPicPr>
          <p:nvPr/>
        </p:nvPicPr>
        <p:blipFill>
          <a:blip r:embed="rId6"/>
          <a:stretch>
            <a:fillRect/>
          </a:stretch>
        </p:blipFill>
        <p:spPr>
          <a:xfrm>
            <a:off x="6966290" y="4856292"/>
            <a:ext cx="927100" cy="965200"/>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233BEC-847F-654A-882C-6779E98404DF}"/>
              </a:ext>
            </a:extLst>
          </p:cNvPr>
          <p:cNvSpPr>
            <a:spLocks noGrp="1"/>
          </p:cNvSpPr>
          <p:nvPr>
            <p:ph type="title"/>
          </p:nvPr>
        </p:nvSpPr>
        <p:spPr/>
        <p:txBody>
          <a:bodyPr/>
          <a:lstStyle/>
          <a:p>
            <a:r>
              <a:rPr lang="nl-NL"/>
              <a:t>GUI</a:t>
            </a:r>
          </a:p>
        </p:txBody>
      </p:sp>
      <p:sp>
        <p:nvSpPr>
          <p:cNvPr id="3" name="Tijdelijke aanduiding voor inhoud 2">
            <a:extLst>
              <a:ext uri="{FF2B5EF4-FFF2-40B4-BE49-F238E27FC236}">
                <a16:creationId xmlns:a16="http://schemas.microsoft.com/office/drawing/2014/main" id="{76B44D46-0062-7F2A-4D8D-AEAADA4C536D}"/>
              </a:ext>
            </a:extLst>
          </p:cNvPr>
          <p:cNvSpPr>
            <a:spLocks noGrp="1"/>
          </p:cNvSpPr>
          <p:nvPr>
            <p:ph idx="1"/>
          </p:nvPr>
        </p:nvSpPr>
        <p:spPr/>
        <p:txBody>
          <a:bodyPr/>
          <a:lstStyle/>
          <a:p>
            <a:r>
              <a:rPr lang="nl-NL"/>
              <a:t>tkinter</a:t>
            </a:r>
          </a:p>
          <a:p>
            <a:r>
              <a:rPr lang="nl-NL"/>
              <a:t>pyqt</a:t>
            </a:r>
          </a:p>
          <a:p>
            <a:endParaRPr lang="nl-NL"/>
          </a:p>
        </p:txBody>
      </p:sp>
    </p:spTree>
    <p:extLst>
      <p:ext uri="{BB962C8B-B14F-4D97-AF65-F5344CB8AC3E}">
        <p14:creationId xmlns:p14="http://schemas.microsoft.com/office/powerpoint/2010/main" val="929895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D12A2-AC60-D713-5075-AABD80D5C514}"/>
              </a:ext>
            </a:extLst>
          </p:cNvPr>
          <p:cNvSpPr>
            <a:spLocks noGrp="1"/>
          </p:cNvSpPr>
          <p:nvPr>
            <p:ph type="title"/>
          </p:nvPr>
        </p:nvSpPr>
        <p:spPr/>
        <p:txBody>
          <a:bodyPr/>
          <a:lstStyle/>
          <a:p>
            <a:r>
              <a:rPr lang="nl-NL"/>
              <a:t>configparser</a:t>
            </a:r>
          </a:p>
        </p:txBody>
      </p:sp>
      <p:sp>
        <p:nvSpPr>
          <p:cNvPr id="3" name="Tijdelijke aanduiding voor inhoud 2">
            <a:extLst>
              <a:ext uri="{FF2B5EF4-FFF2-40B4-BE49-F238E27FC236}">
                <a16:creationId xmlns:a16="http://schemas.microsoft.com/office/drawing/2014/main" id="{E0A257E6-D03F-24A9-95CD-B5FC92C08EDC}"/>
              </a:ext>
            </a:extLst>
          </p:cNvPr>
          <p:cNvSpPr>
            <a:spLocks noGrp="1"/>
          </p:cNvSpPr>
          <p:nvPr>
            <p:ph idx="1"/>
          </p:nvPr>
        </p:nvSpPr>
        <p:spPr/>
        <p:txBody>
          <a:bodyPr/>
          <a:lstStyle/>
          <a:p>
            <a:r>
              <a:rPr lang="nl-NL"/>
              <a:t>This module provides the ConfigParser class which implements a basic configuration language which provides a structure similar to what’s found in Microsoft Windows INI files. </a:t>
            </a:r>
          </a:p>
        </p:txBody>
      </p:sp>
      <p:sp>
        <p:nvSpPr>
          <p:cNvPr id="5" name="Tekstvak 4">
            <a:extLst>
              <a:ext uri="{FF2B5EF4-FFF2-40B4-BE49-F238E27FC236}">
                <a16:creationId xmlns:a16="http://schemas.microsoft.com/office/drawing/2014/main" id="{F9D88E90-75BD-4AF0-3225-3ABB4FD56D38}"/>
              </a:ext>
            </a:extLst>
          </p:cNvPr>
          <p:cNvSpPr txBox="1"/>
          <p:nvPr/>
        </p:nvSpPr>
        <p:spPr>
          <a:xfrm>
            <a:off x="6719282" y="2987749"/>
            <a:ext cx="3190578" cy="2246769"/>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r>
              <a:rPr lang="nl-NL" sz="1400" b="1">
                <a:solidFill>
                  <a:srgbClr val="008000"/>
                </a:solidFill>
                <a:effectLst/>
                <a:latin typeface="Consolas" panose="020B0609020204030204" pitchFamily="49" charset="0"/>
                <a:cs typeface="Consolas" panose="020B0609020204030204" pitchFamily="49" charset="0"/>
              </a:rPr>
              <a:t>[DEFAULT]</a:t>
            </a:r>
          </a:p>
          <a:p>
            <a:r>
              <a:rPr lang="nl-NL" sz="1400">
                <a:solidFill>
                  <a:srgbClr val="687822"/>
                </a:solidFill>
                <a:effectLst/>
                <a:latin typeface="Consolas" panose="020B0609020204030204" pitchFamily="49" charset="0"/>
                <a:cs typeface="Consolas" panose="020B0609020204030204" pitchFamily="49" charset="0"/>
              </a:rPr>
              <a:t>ServerAliveInterval</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45</a:t>
            </a:r>
          </a:p>
          <a:p>
            <a:r>
              <a:rPr lang="nl-NL" sz="1400">
                <a:solidFill>
                  <a:srgbClr val="687822"/>
                </a:solidFill>
                <a:effectLst/>
                <a:latin typeface="Consolas" panose="020B0609020204030204" pitchFamily="49" charset="0"/>
                <a:cs typeface="Consolas" panose="020B0609020204030204" pitchFamily="49" charset="0"/>
              </a:rPr>
              <a:t>Compression</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yes</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CompressionLevel</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9</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ForwardX11</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yes</a:t>
            </a:r>
            <a:r>
              <a:rPr lang="nl-NL" sz="1400">
                <a:latin typeface="Consolas" panose="020B0609020204030204" pitchFamily="49" charset="0"/>
                <a:cs typeface="Consolas" panose="020B0609020204030204" pitchFamily="49" charset="0"/>
              </a:rPr>
              <a:t> </a:t>
            </a:r>
          </a:p>
          <a:p>
            <a:r>
              <a:rPr lang="nl-NL" sz="1400" b="1">
                <a:solidFill>
                  <a:srgbClr val="008000"/>
                </a:solidFill>
                <a:effectLst/>
                <a:latin typeface="Consolas" panose="020B0609020204030204" pitchFamily="49" charset="0"/>
                <a:cs typeface="Consolas" panose="020B0609020204030204" pitchFamily="49" charset="0"/>
              </a:rPr>
              <a:t>[bitbucket.org]</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User</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hg</a:t>
            </a:r>
            <a:r>
              <a:rPr lang="nl-NL" sz="1400">
                <a:latin typeface="Consolas" panose="020B0609020204030204" pitchFamily="49" charset="0"/>
                <a:cs typeface="Consolas" panose="020B0609020204030204" pitchFamily="49" charset="0"/>
              </a:rPr>
              <a:t> </a:t>
            </a:r>
          </a:p>
          <a:p>
            <a:r>
              <a:rPr lang="nl-NL" sz="1400" b="1">
                <a:solidFill>
                  <a:srgbClr val="008000"/>
                </a:solidFill>
                <a:effectLst/>
                <a:latin typeface="Consolas" panose="020B0609020204030204" pitchFamily="49" charset="0"/>
                <a:cs typeface="Consolas" panose="020B0609020204030204" pitchFamily="49" charset="0"/>
              </a:rPr>
              <a:t>[topsecret.server.com]</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Port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50022</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ForwardX11</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no</a:t>
            </a:r>
            <a:endParaRPr lang="nl-NL" sz="1400">
              <a:latin typeface="Consolas" panose="020B0609020204030204" pitchFamily="49" charset="0"/>
              <a:cs typeface="Consolas" panose="020B0609020204030204" pitchFamily="49" charset="0"/>
            </a:endParaRPr>
          </a:p>
        </p:txBody>
      </p:sp>
      <p:sp>
        <p:nvSpPr>
          <p:cNvPr id="7" name="Tekstvak 6">
            <a:extLst>
              <a:ext uri="{FF2B5EF4-FFF2-40B4-BE49-F238E27FC236}">
                <a16:creationId xmlns:a16="http://schemas.microsoft.com/office/drawing/2014/main" id="{A3FB5A0B-4291-8E0E-4D89-C81D4661B1D0}"/>
              </a:ext>
            </a:extLst>
          </p:cNvPr>
          <p:cNvSpPr txBox="1"/>
          <p:nvPr/>
        </p:nvSpPr>
        <p:spPr>
          <a:xfrm>
            <a:off x="431800" y="3652335"/>
            <a:ext cx="6120680" cy="3539430"/>
          </a:xfrm>
          <a:prstGeom prst="rect">
            <a:avLst/>
          </a:prstGeom>
          <a:solidFill>
            <a:schemeClr val="accent1">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wrap="square">
            <a:spAutoFit/>
          </a:bodyPr>
          <a:lstStyle/>
          <a:p>
            <a:r>
              <a:rPr lang="nl-NL" sz="1600" b="1">
                <a:solidFill>
                  <a:srgbClr val="008000"/>
                </a:solidFill>
                <a:effectLst/>
                <a:latin typeface="Consolas" panose="020B0609020204030204" pitchFamily="49" charset="0"/>
                <a:cs typeface="Consolas" panose="020B0609020204030204" pitchFamily="49" charset="0"/>
              </a:rPr>
              <a:t>import</a:t>
            </a:r>
            <a:r>
              <a:rPr lang="nl-NL" sz="1600">
                <a:latin typeface="Consolas" panose="020B0609020204030204" pitchFamily="49" charset="0"/>
                <a:cs typeface="Consolas" panose="020B0609020204030204" pitchFamily="49" charset="0"/>
              </a:rPr>
              <a:t> </a:t>
            </a:r>
            <a:r>
              <a:rPr lang="nl-NL" sz="1600" b="1">
                <a:solidFill>
                  <a:srgbClr val="0000FF"/>
                </a:solidFill>
                <a:effectLst/>
                <a:latin typeface="Consolas" panose="020B0609020204030204" pitchFamily="49" charset="0"/>
                <a:cs typeface="Consolas" panose="020B0609020204030204" pitchFamily="49" charset="0"/>
              </a:rPr>
              <a:t>configparser</a:t>
            </a:r>
            <a:r>
              <a:rPr lang="nl-NL" sz="1600">
                <a:latin typeface="Consolas" panose="020B0609020204030204" pitchFamily="49" charset="0"/>
                <a:cs typeface="Consolas" panose="020B0609020204030204" pitchFamily="49" charset="0"/>
              </a:rPr>
              <a:t> </a:t>
            </a:r>
            <a:endParaRPr lang="nl-NL" sz="1600">
              <a:solidFill>
                <a:schemeClr val="tx1"/>
              </a:solidFill>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configparser</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ConfigParser() </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'DEFAULT</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'ServerAliveInterval'</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'45'</a:t>
            </a:r>
            <a:r>
              <a:rPr lang="nl-NL" sz="1600">
                <a:solidFill>
                  <a:schemeClr val="tx1"/>
                </a:solidFill>
                <a:latin typeface="Consolas" panose="020B0609020204030204" pitchFamily="49" charset="0"/>
                <a:cs typeface="Consolas" panose="020B0609020204030204" pitchFamily="49" charset="0"/>
              </a:rPr>
              <a:t>, </a:t>
            </a:r>
          </a:p>
          <a:p>
            <a:r>
              <a:rPr lang="nl-NL" sz="1600">
                <a:solidFill>
                  <a:srgbClr val="BA2121"/>
                </a:solidFill>
                <a:effectLst/>
                <a:latin typeface="Consolas" panose="020B0609020204030204" pitchFamily="49" charset="0"/>
                <a:cs typeface="Consolas" panose="020B0609020204030204" pitchFamily="49" charset="0"/>
              </a:rPr>
              <a:t>                     'Compression'</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'yes'</a:t>
            </a:r>
            <a:r>
              <a:rPr lang="nl-NL" sz="1600">
                <a:solidFill>
                  <a:schemeClr val="tx1"/>
                </a:solidFill>
                <a:latin typeface="Consolas" panose="020B0609020204030204" pitchFamily="49" charset="0"/>
                <a:cs typeface="Consolas" panose="020B0609020204030204" pitchFamily="49" charset="0"/>
              </a:rPr>
              <a:t>, </a:t>
            </a:r>
          </a:p>
          <a:p>
            <a:r>
              <a:rPr lang="nl-NL" sz="1600">
                <a:solidFill>
                  <a:srgbClr val="BA2121"/>
                </a:solidFill>
                <a:effectLst/>
                <a:latin typeface="Consolas" panose="020B0609020204030204" pitchFamily="49" charset="0"/>
                <a:cs typeface="Consolas" panose="020B0609020204030204" pitchFamily="49" charset="0"/>
              </a:rPr>
              <a:t>                     'CompressionLevel'</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'9'</a:t>
            </a:r>
            <a:r>
              <a:rPr lang="nl-NL" sz="1600">
                <a:solidFill>
                  <a:schemeClr val="tx1"/>
                </a:solidFill>
                <a:latin typeface="Consolas" panose="020B0609020204030204" pitchFamily="49" charset="0"/>
                <a:cs typeface="Consolas" panose="020B0609020204030204" pitchFamily="49" charset="0"/>
              </a:rPr>
              <a:t>}</a:t>
            </a:r>
            <a:endParaRPr lang="nl-NL" sz="1600">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'bitbucket.org'</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 </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'bitbucket.org'</a:t>
            </a:r>
            <a:r>
              <a:rPr lang="nl-NL" sz="1600">
                <a:solidFill>
                  <a:schemeClr val="tx1"/>
                </a:solidFill>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'User'</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'hg'</a:t>
            </a:r>
            <a:endParaRPr lang="nl-NL" sz="1600">
              <a:solidFill>
                <a:schemeClr val="tx1"/>
              </a:solidFill>
              <a:effectLst/>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'topsecret.server.com'</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p>
          <a:p>
            <a:r>
              <a:rPr lang="nl-NL" sz="1600">
                <a:solidFill>
                  <a:schemeClr val="tx1"/>
                </a:solidFill>
                <a:latin typeface="Consolas" panose="020B0609020204030204" pitchFamily="49" charset="0"/>
                <a:cs typeface="Consolas" panose="020B0609020204030204" pitchFamily="49" charset="0"/>
              </a:rPr>
              <a:t>topsecret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config[</a:t>
            </a:r>
            <a:r>
              <a:rPr lang="nl-NL" sz="1600">
                <a:solidFill>
                  <a:srgbClr val="BA2121"/>
                </a:solidFill>
                <a:effectLst/>
                <a:latin typeface="Consolas" panose="020B0609020204030204" pitchFamily="49" charset="0"/>
                <a:cs typeface="Consolas" panose="020B0609020204030204" pitchFamily="49" charset="0"/>
              </a:rPr>
              <a:t>'topsecret.server.com'</a:t>
            </a:r>
            <a:r>
              <a:rPr lang="nl-NL" sz="1600">
                <a:solidFill>
                  <a:schemeClr val="tx1"/>
                </a:solidFill>
                <a:latin typeface="Consolas" panose="020B0609020204030204" pitchFamily="49" charset="0"/>
                <a:cs typeface="Consolas" panose="020B0609020204030204" pitchFamily="49" charset="0"/>
              </a:rPr>
              <a:t>]</a:t>
            </a:r>
          </a:p>
          <a:p>
            <a:r>
              <a:rPr lang="nl-NL" sz="1600">
                <a:solidFill>
                  <a:schemeClr val="tx1"/>
                </a:solidFill>
                <a:latin typeface="Consolas" panose="020B0609020204030204" pitchFamily="49" charset="0"/>
                <a:cs typeface="Consolas" panose="020B0609020204030204" pitchFamily="49" charset="0"/>
              </a:rPr>
              <a:t>topsecret[</a:t>
            </a:r>
            <a:r>
              <a:rPr lang="nl-NL" sz="1600">
                <a:solidFill>
                  <a:srgbClr val="BA2121"/>
                </a:solidFill>
                <a:effectLst/>
                <a:latin typeface="Consolas" panose="020B0609020204030204" pitchFamily="49" charset="0"/>
                <a:cs typeface="Consolas" panose="020B0609020204030204" pitchFamily="49" charset="0"/>
              </a:rPr>
              <a:t>'Port'</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'50022'</a:t>
            </a:r>
            <a:r>
              <a:rPr lang="nl-NL" sz="1600">
                <a:latin typeface="Consolas" panose="020B0609020204030204" pitchFamily="49" charset="0"/>
                <a:cs typeface="Consolas" panose="020B0609020204030204" pitchFamily="49" charset="0"/>
              </a:rPr>
              <a:t> </a:t>
            </a:r>
            <a:r>
              <a:rPr lang="nl-NL" sz="1600" i="1">
                <a:solidFill>
                  <a:srgbClr val="3D7B7B"/>
                </a:solidFill>
                <a:effectLst/>
                <a:latin typeface="Consolas" panose="020B0609020204030204" pitchFamily="49" charset="0"/>
                <a:cs typeface="Consolas" panose="020B0609020204030204" pitchFamily="49" charset="0"/>
              </a:rPr>
              <a:t># mutates the parser</a:t>
            </a:r>
          </a:p>
          <a:p>
            <a:r>
              <a:rPr lang="nl-NL" sz="1600">
                <a:solidFill>
                  <a:schemeClr val="tx1"/>
                </a:solidFill>
                <a:latin typeface="Consolas" panose="020B0609020204030204" pitchFamily="49" charset="0"/>
                <a:cs typeface="Consolas" panose="020B0609020204030204" pitchFamily="49" charset="0"/>
              </a:rPr>
              <a:t>topsecret[</a:t>
            </a:r>
            <a:r>
              <a:rPr lang="nl-NL" sz="1600">
                <a:solidFill>
                  <a:srgbClr val="BA2121"/>
                </a:solidFill>
                <a:effectLst/>
                <a:latin typeface="Consolas" panose="020B0609020204030204" pitchFamily="49" charset="0"/>
                <a:cs typeface="Consolas" panose="020B0609020204030204" pitchFamily="49" charset="0"/>
              </a:rPr>
              <a:t>'ForwardX11'</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'no'</a:t>
            </a:r>
            <a:r>
              <a:rPr lang="nl-NL" sz="1600">
                <a:latin typeface="Consolas" panose="020B0609020204030204" pitchFamily="49" charset="0"/>
                <a:cs typeface="Consolas" panose="020B0609020204030204" pitchFamily="49" charset="0"/>
              </a:rPr>
              <a:t> </a:t>
            </a:r>
            <a:r>
              <a:rPr lang="nl-NL" sz="1600" i="1">
                <a:solidFill>
                  <a:srgbClr val="3D7B7B"/>
                </a:solidFill>
                <a:effectLst/>
                <a:latin typeface="Consolas" panose="020B0609020204030204" pitchFamily="49" charset="0"/>
                <a:cs typeface="Consolas" panose="020B0609020204030204" pitchFamily="49" charset="0"/>
              </a:rPr>
              <a:t># same here</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'DEFAULT'</a:t>
            </a:r>
            <a:r>
              <a:rPr lang="nl-NL" sz="1600">
                <a:solidFill>
                  <a:schemeClr val="tx1"/>
                </a:solidFill>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'ForwardX11'</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'yes'</a:t>
            </a:r>
            <a:r>
              <a:rPr lang="nl-NL" sz="1600">
                <a:latin typeface="Consolas" panose="020B0609020204030204" pitchFamily="49" charset="0"/>
                <a:cs typeface="Consolas" panose="020B0609020204030204" pitchFamily="49" charset="0"/>
              </a:rPr>
              <a:t> </a:t>
            </a:r>
          </a:p>
          <a:p>
            <a:r>
              <a:rPr lang="nl-NL" sz="1600" b="1">
                <a:solidFill>
                  <a:srgbClr val="008000"/>
                </a:solidFill>
                <a:effectLst/>
                <a:latin typeface="Consolas" panose="020B0609020204030204" pitchFamily="49" charset="0"/>
                <a:cs typeface="Consolas" panose="020B0609020204030204" pitchFamily="49" charset="0"/>
              </a:rPr>
              <a:t>with</a:t>
            </a:r>
            <a:r>
              <a:rPr lang="nl-NL" sz="1600">
                <a:latin typeface="Consolas" panose="020B0609020204030204" pitchFamily="49" charset="0"/>
                <a:cs typeface="Consolas" panose="020B0609020204030204" pitchFamily="49" charset="0"/>
              </a:rPr>
              <a:t> </a:t>
            </a:r>
            <a:r>
              <a:rPr lang="nl-NL" sz="1600">
                <a:solidFill>
                  <a:srgbClr val="008000"/>
                </a:solidFill>
                <a:effectLst/>
                <a:latin typeface="Consolas" panose="020B0609020204030204" pitchFamily="49" charset="0"/>
                <a:cs typeface="Consolas" panose="020B0609020204030204" pitchFamily="49" charset="0"/>
              </a:rPr>
              <a:t>open</a:t>
            </a:r>
            <a:r>
              <a:rPr lang="nl-NL" sz="1600">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'example.ini'</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'w'</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b="1">
                <a:solidFill>
                  <a:srgbClr val="008000"/>
                </a:solidFill>
                <a:effectLst/>
                <a:latin typeface="Consolas" panose="020B0609020204030204" pitchFamily="49" charset="0"/>
                <a:cs typeface="Consolas" panose="020B0609020204030204" pitchFamily="49" charset="0"/>
              </a:rPr>
              <a:t>as</a:t>
            </a:r>
            <a:r>
              <a:rPr lang="nl-NL" sz="1600">
                <a:latin typeface="Consolas" panose="020B0609020204030204" pitchFamily="49" charset="0"/>
                <a:cs typeface="Consolas" panose="020B0609020204030204" pitchFamily="49" charset="0"/>
              </a:rPr>
              <a:t> </a:t>
            </a:r>
            <a:r>
              <a:rPr lang="nl-NL" sz="1600">
                <a:solidFill>
                  <a:schemeClr val="tx1"/>
                </a:solidFill>
                <a:latin typeface="Consolas" panose="020B0609020204030204" pitchFamily="49" charset="0"/>
                <a:cs typeface="Consolas" panose="020B0609020204030204" pitchFamily="49" charset="0"/>
              </a:rPr>
              <a:t>configfile:</a:t>
            </a:r>
          </a:p>
          <a:p>
            <a:r>
              <a:rPr lang="nl-NL" sz="1600">
                <a:solidFill>
                  <a:schemeClr val="tx1"/>
                </a:solidFill>
                <a:latin typeface="Consolas" panose="020B0609020204030204" pitchFamily="49" charset="0"/>
                <a:cs typeface="Consolas" panose="020B0609020204030204" pitchFamily="49" charset="0"/>
              </a:rPr>
              <a:t>    config</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write(configfile)</a:t>
            </a:r>
          </a:p>
        </p:txBody>
      </p:sp>
    </p:spTree>
    <p:extLst>
      <p:ext uri="{BB962C8B-B14F-4D97-AF65-F5344CB8AC3E}">
        <p14:creationId xmlns:p14="http://schemas.microsoft.com/office/powerpoint/2010/main" val="3105584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006A8F-C7A3-9A9A-B332-FE3935469E9C}"/>
              </a:ext>
            </a:extLst>
          </p:cNvPr>
          <p:cNvSpPr>
            <a:spLocks noGrp="1"/>
          </p:cNvSpPr>
          <p:nvPr>
            <p:ph type="title"/>
          </p:nvPr>
        </p:nvSpPr>
        <p:spPr/>
        <p:txBody>
          <a:bodyPr/>
          <a:lstStyle/>
          <a:p>
            <a:r>
              <a:rPr lang="nl-NL"/>
              <a:t>git &amp; github</a:t>
            </a:r>
          </a:p>
        </p:txBody>
      </p:sp>
      <p:sp>
        <p:nvSpPr>
          <p:cNvPr id="3" name="Tijdelijke aanduiding voor inhoud 2">
            <a:extLst>
              <a:ext uri="{FF2B5EF4-FFF2-40B4-BE49-F238E27FC236}">
                <a16:creationId xmlns:a16="http://schemas.microsoft.com/office/drawing/2014/main" id="{1C326B8F-F330-A879-4A1B-57995DE71F21}"/>
              </a:ext>
            </a:extLst>
          </p:cNvPr>
          <p:cNvSpPr>
            <a:spLocks noGrp="1"/>
          </p:cNvSpPr>
          <p:nvPr>
            <p:ph idx="1"/>
          </p:nvPr>
        </p:nvSpPr>
        <p:spPr/>
        <p:txBody>
          <a:bodyPr/>
          <a:lstStyle/>
          <a:p>
            <a:r>
              <a:rPr lang="nl-NL" b="0" i="0">
                <a:solidFill>
                  <a:srgbClr val="4E443C"/>
                </a:solidFill>
                <a:effectLst/>
                <a:latin typeface="Adelle"/>
              </a:rPr>
              <a:t>Git is a </a:t>
            </a:r>
            <a:r>
              <a:rPr lang="nl-NL" b="0" i="0" u="none" strike="noStrike">
                <a:solidFill>
                  <a:srgbClr val="0388A6"/>
                </a:solidFill>
                <a:effectLst/>
                <a:latin typeface="Adelle"/>
                <a:hlinkClick r:id="rId3"/>
              </a:rPr>
              <a:t>free and open source</a:t>
            </a:r>
            <a:r>
              <a:rPr lang="nl-NL" b="0" i="0">
                <a:solidFill>
                  <a:srgbClr val="4E443C"/>
                </a:solidFill>
                <a:effectLst/>
                <a:latin typeface="Adelle"/>
              </a:rPr>
              <a:t> distributed version control system</a:t>
            </a:r>
          </a:p>
          <a:p>
            <a:endParaRPr lang="nl-NL">
              <a:solidFill>
                <a:srgbClr val="4E443C"/>
              </a:solidFill>
              <a:latin typeface="Adelle"/>
            </a:endParaRPr>
          </a:p>
          <a:p>
            <a:endParaRPr lang="nl-NL"/>
          </a:p>
        </p:txBody>
      </p:sp>
      <p:sp>
        <p:nvSpPr>
          <p:cNvPr id="5" name="Tekstvak 4">
            <a:extLst>
              <a:ext uri="{FF2B5EF4-FFF2-40B4-BE49-F238E27FC236}">
                <a16:creationId xmlns:a16="http://schemas.microsoft.com/office/drawing/2014/main" id="{E32A5669-B429-DF9C-A9DF-30C341E114F5}"/>
              </a:ext>
            </a:extLst>
          </p:cNvPr>
          <p:cNvSpPr txBox="1"/>
          <p:nvPr/>
        </p:nvSpPr>
        <p:spPr>
          <a:xfrm>
            <a:off x="5688384" y="3070335"/>
            <a:ext cx="4150588" cy="3323987"/>
          </a:xfrm>
          <a:prstGeom prst="rect">
            <a:avLst/>
          </a:prstGeom>
          <a:solidFill>
            <a:schemeClr val="accent1">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wrap="square">
            <a:spAutoFit/>
          </a:bodyPr>
          <a:lstStyle/>
          <a:p>
            <a:pPr algn="just"/>
            <a:r>
              <a:rPr lang="nl-NL" sz="1400" b="0" i="0">
                <a:solidFill>
                  <a:srgbClr val="000000"/>
                </a:solidFill>
                <a:effectLst/>
                <a:latin typeface="inter-regular"/>
              </a:rPr>
              <a:t>$ git config --global user.name "My Name"  </a:t>
            </a:r>
          </a:p>
          <a:p>
            <a:pPr algn="just"/>
            <a:r>
              <a:rPr lang="nl-NL" sz="1400" b="0" i="0">
                <a:solidFill>
                  <a:srgbClr val="000000"/>
                </a:solidFill>
                <a:effectLst/>
                <a:latin typeface="inter-regular"/>
              </a:rPr>
              <a:t>$ git config --global user.email "myname@gmail.com" </a:t>
            </a:r>
          </a:p>
          <a:p>
            <a:pPr algn="just"/>
            <a:endParaRPr lang="nl-NL" sz="1400">
              <a:solidFill>
                <a:srgbClr val="000000"/>
              </a:solidFill>
              <a:latin typeface="inter-regular"/>
            </a:endParaRPr>
          </a:p>
          <a:p>
            <a:pPr algn="just"/>
            <a:r>
              <a:rPr lang="nl-NL" sz="1400" b="0" i="0">
                <a:solidFill>
                  <a:srgbClr val="000000"/>
                </a:solidFill>
                <a:effectLst/>
                <a:latin typeface="inter-regular"/>
              </a:rPr>
              <a:t>$ git init Demo</a:t>
            </a:r>
          </a:p>
          <a:p>
            <a:pPr algn="just"/>
            <a:r>
              <a:rPr lang="nl-NL" sz="1400" b="0" i="0">
                <a:solidFill>
                  <a:srgbClr val="000000"/>
                </a:solidFill>
                <a:effectLst/>
                <a:latin typeface="inter-regular"/>
              </a:rPr>
              <a:t>$ git clone URL  </a:t>
            </a:r>
          </a:p>
          <a:p>
            <a:pPr algn="just"/>
            <a:endParaRPr lang="nl-NL" sz="1400">
              <a:solidFill>
                <a:srgbClr val="000000"/>
              </a:solidFill>
              <a:latin typeface="inter-regular"/>
            </a:endParaRPr>
          </a:p>
          <a:p>
            <a:pPr algn="just"/>
            <a:r>
              <a:rPr lang="nl-NL" sz="1400" b="0" i="0">
                <a:solidFill>
                  <a:srgbClr val="000000"/>
                </a:solidFill>
                <a:effectLst/>
                <a:latin typeface="inter-regular"/>
              </a:rPr>
              <a:t>$ git add Filename  </a:t>
            </a:r>
          </a:p>
          <a:p>
            <a:pPr algn="just"/>
            <a:endParaRPr lang="nl-NL" sz="1400">
              <a:solidFill>
                <a:srgbClr val="000000"/>
              </a:solidFill>
              <a:latin typeface="inter-regular"/>
            </a:endParaRPr>
          </a:p>
          <a:p>
            <a:pPr algn="just"/>
            <a:r>
              <a:rPr lang="nl-NL" sz="1400" b="0" i="0">
                <a:solidFill>
                  <a:srgbClr val="000000"/>
                </a:solidFill>
                <a:effectLst/>
                <a:latin typeface="inter-regular"/>
              </a:rPr>
              <a:t>$ git commit -m "Commit Message"  </a:t>
            </a:r>
          </a:p>
          <a:p>
            <a:pPr algn="just"/>
            <a:endParaRPr lang="nl-NL" sz="1400">
              <a:solidFill>
                <a:srgbClr val="000000"/>
              </a:solidFill>
              <a:latin typeface="inter-regular"/>
            </a:endParaRPr>
          </a:p>
          <a:p>
            <a:pPr algn="just"/>
            <a:r>
              <a:rPr lang="nl-NL" sz="1400" b="0" i="0">
                <a:solidFill>
                  <a:srgbClr val="000000"/>
                </a:solidFill>
                <a:effectLst/>
                <a:latin typeface="inter-regular"/>
              </a:rPr>
              <a:t>$ git status </a:t>
            </a:r>
          </a:p>
          <a:p>
            <a:pPr algn="just"/>
            <a:endParaRPr lang="nl-NL" sz="1400">
              <a:solidFill>
                <a:srgbClr val="000000"/>
              </a:solidFill>
              <a:latin typeface="inter-regular"/>
            </a:endParaRPr>
          </a:p>
          <a:p>
            <a:pPr algn="just"/>
            <a:r>
              <a:rPr lang="nl-NL" sz="1400" b="0" i="0">
                <a:solidFill>
                  <a:srgbClr val="000000"/>
                </a:solidFill>
                <a:effectLst/>
                <a:latin typeface="inter-regular"/>
              </a:rPr>
              <a:t>$ git push origin master</a:t>
            </a:r>
          </a:p>
          <a:p>
            <a:pPr algn="just"/>
            <a:r>
              <a:rPr lang="nl-NL" sz="1400">
                <a:solidFill>
                  <a:srgbClr val="000000"/>
                </a:solidFill>
                <a:latin typeface="inter-regular"/>
              </a:rPr>
              <a:t>$ </a:t>
            </a:r>
            <a:r>
              <a:rPr lang="nl-NL" sz="1400" b="0" i="0">
                <a:solidFill>
                  <a:srgbClr val="000000"/>
                </a:solidFill>
                <a:effectLst/>
                <a:latin typeface="inter-regular"/>
              </a:rPr>
              <a:t>git push --all  </a:t>
            </a:r>
          </a:p>
          <a:p>
            <a:pPr algn="just"/>
            <a:r>
              <a:rPr lang="nl-NL" sz="1400" b="0" i="0">
                <a:solidFill>
                  <a:srgbClr val="000000"/>
                </a:solidFill>
                <a:effectLst/>
                <a:latin typeface="inter-regular"/>
              </a:rPr>
              <a:t>$ git pull URL  </a:t>
            </a:r>
          </a:p>
        </p:txBody>
      </p:sp>
      <p:pic>
        <p:nvPicPr>
          <p:cNvPr id="2050" name="Picture 2" descr="Git for Data Science Applications (A Top Skill for 2020) | R-bloggers">
            <a:extLst>
              <a:ext uri="{FF2B5EF4-FFF2-40B4-BE49-F238E27FC236}">
                <a16:creationId xmlns:a16="http://schemas.microsoft.com/office/drawing/2014/main" id="{00B1550E-85D2-41F2-340E-0AE809C7D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9" y="2843733"/>
            <a:ext cx="5040312" cy="449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51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31DE3-85D8-4F5E-444D-CFC2BB2298F0}"/>
              </a:ext>
            </a:extLst>
          </p:cNvPr>
          <p:cNvSpPr>
            <a:spLocks noGrp="1"/>
          </p:cNvSpPr>
          <p:nvPr>
            <p:ph type="title"/>
          </p:nvPr>
        </p:nvSpPr>
        <p:spPr/>
        <p:txBody>
          <a:bodyPr/>
          <a:lstStyle/>
          <a:p>
            <a:r>
              <a:rPr lang="nl-NL"/>
              <a:t>GIT Branches &amp; Workflow</a:t>
            </a:r>
          </a:p>
        </p:txBody>
      </p:sp>
      <p:pic>
        <p:nvPicPr>
          <p:cNvPr id="3074" name="Picture 2" descr="Development workflow - webdev - WormBaseWiki">
            <a:extLst>
              <a:ext uri="{FF2B5EF4-FFF2-40B4-BE49-F238E27FC236}">
                <a16:creationId xmlns:a16="http://schemas.microsoft.com/office/drawing/2014/main" id="{69496C36-199F-DCEC-FECC-46B3968BEB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6483" y="1619597"/>
            <a:ext cx="6307657" cy="57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89D0AF-2BF2-E452-66C1-E4758A07BEE8}"/>
              </a:ext>
            </a:extLst>
          </p:cNvPr>
          <p:cNvSpPr>
            <a:spLocks noGrp="1"/>
          </p:cNvSpPr>
          <p:nvPr>
            <p:ph type="title"/>
          </p:nvPr>
        </p:nvSpPr>
        <p:spPr/>
        <p:txBody>
          <a:bodyPr/>
          <a:lstStyle/>
          <a:p>
            <a:r>
              <a:rPr lang="nl-NL"/>
              <a:t>itertools</a:t>
            </a:r>
          </a:p>
        </p:txBody>
      </p:sp>
      <p:sp>
        <p:nvSpPr>
          <p:cNvPr id="3" name="Tijdelijke aanduiding voor inhoud 2">
            <a:extLst>
              <a:ext uri="{FF2B5EF4-FFF2-40B4-BE49-F238E27FC236}">
                <a16:creationId xmlns:a16="http://schemas.microsoft.com/office/drawing/2014/main" id="{1DC3F73E-EC0E-ECF6-DB4B-E3BE27D8CB9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842062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C96623-A515-8EA8-82BF-6A2D4ADA5371}"/>
              </a:ext>
            </a:extLst>
          </p:cNvPr>
          <p:cNvSpPr>
            <a:spLocks noGrp="1"/>
          </p:cNvSpPr>
          <p:nvPr>
            <p:ph type="title"/>
          </p:nvPr>
        </p:nvSpPr>
        <p:spPr/>
        <p:txBody>
          <a:bodyPr/>
          <a:lstStyle/>
          <a:p>
            <a:r>
              <a:rPr lang="nl-NL"/>
              <a:t>pathlib</a:t>
            </a:r>
          </a:p>
        </p:txBody>
      </p:sp>
      <p:sp>
        <p:nvSpPr>
          <p:cNvPr id="3" name="Tijdelijke aanduiding voor inhoud 2">
            <a:extLst>
              <a:ext uri="{FF2B5EF4-FFF2-40B4-BE49-F238E27FC236}">
                <a16:creationId xmlns:a16="http://schemas.microsoft.com/office/drawing/2014/main" id="{F4D6A0EC-CE05-0282-D4E0-6CE4727FE80B}"/>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072823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CF49EB-3BE0-9DB6-7031-98C00131BE00}"/>
              </a:ext>
            </a:extLst>
          </p:cNvPr>
          <p:cNvSpPr>
            <a:spLocks noGrp="1"/>
          </p:cNvSpPr>
          <p:nvPr>
            <p:ph type="title"/>
          </p:nvPr>
        </p:nvSpPr>
        <p:spPr/>
        <p:txBody>
          <a:bodyPr/>
          <a:lstStyle/>
          <a:p>
            <a:r>
              <a:rPr lang="nl-NL"/>
              <a:t>shutil</a:t>
            </a:r>
          </a:p>
        </p:txBody>
      </p:sp>
      <p:sp>
        <p:nvSpPr>
          <p:cNvPr id="3" name="Tijdelijke aanduiding voor inhoud 2">
            <a:extLst>
              <a:ext uri="{FF2B5EF4-FFF2-40B4-BE49-F238E27FC236}">
                <a16:creationId xmlns:a16="http://schemas.microsoft.com/office/drawing/2014/main" id="{9F11CDD4-CBED-77D6-615E-CA8793136899}"/>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241527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BCAE3-B103-B100-02EB-533EDDADA22C}"/>
              </a:ext>
            </a:extLst>
          </p:cNvPr>
          <p:cNvSpPr>
            <a:spLocks noGrp="1"/>
          </p:cNvSpPr>
          <p:nvPr>
            <p:ph type="title"/>
          </p:nvPr>
        </p:nvSpPr>
        <p:spPr/>
        <p:txBody>
          <a:bodyPr/>
          <a:lstStyle/>
          <a:p>
            <a:r>
              <a:rPr lang="nl-NL"/>
              <a:t>dateutil, calendar, arrow</a:t>
            </a:r>
          </a:p>
        </p:txBody>
      </p:sp>
      <p:sp>
        <p:nvSpPr>
          <p:cNvPr id="3" name="Tijdelijke aanduiding voor inhoud 2">
            <a:extLst>
              <a:ext uri="{FF2B5EF4-FFF2-40B4-BE49-F238E27FC236}">
                <a16:creationId xmlns:a16="http://schemas.microsoft.com/office/drawing/2014/main" id="{0ED3E841-7274-A903-5F35-B68722A5EC3F}"/>
              </a:ext>
            </a:extLst>
          </p:cNvPr>
          <p:cNvSpPr>
            <a:spLocks noGrp="1"/>
          </p:cNvSpPr>
          <p:nvPr>
            <p:ph idx="1"/>
          </p:nvPr>
        </p:nvSpPr>
        <p:spPr/>
        <p:txBody>
          <a:bodyPr/>
          <a:lstStyle/>
          <a:p>
            <a:r>
              <a:rPr lang="nl-NL" b="0" i="0">
                <a:solidFill>
                  <a:srgbClr val="464646"/>
                </a:solidFill>
                <a:effectLst/>
                <a:latin typeface="Source Sans Pro" panose="020B0503030403020204" pitchFamily="34" charset="0"/>
              </a:rPr>
              <a:t>The </a:t>
            </a:r>
            <a:r>
              <a:rPr lang="nl-NL" b="0" i="1">
                <a:solidFill>
                  <a:srgbClr val="464646"/>
                </a:solidFill>
                <a:effectLst/>
                <a:latin typeface="Source Sans Pro" panose="020B0503030403020204" pitchFamily="34" charset="0"/>
              </a:rPr>
              <a:t>dateutil</a:t>
            </a:r>
            <a:r>
              <a:rPr lang="nl-NL" b="0" i="0">
                <a:solidFill>
                  <a:srgbClr val="464646"/>
                </a:solidFill>
                <a:effectLst/>
                <a:latin typeface="Source Sans Pro" panose="020B0503030403020204" pitchFamily="34" charset="0"/>
              </a:rPr>
              <a:t> module provides powerful extensions to the standard </a:t>
            </a:r>
            <a:r>
              <a:rPr lang="nl-NL" b="0" i="1">
                <a:solidFill>
                  <a:srgbClr val="464646"/>
                </a:solidFill>
                <a:effectLst/>
                <a:latin typeface="Source Sans Pro" panose="020B0503030403020204" pitchFamily="34" charset="0"/>
              </a:rPr>
              <a:t>datetime</a:t>
            </a:r>
            <a:r>
              <a:rPr lang="nl-NL" b="0" i="0">
                <a:solidFill>
                  <a:srgbClr val="464646"/>
                </a:solidFill>
                <a:effectLst/>
                <a:latin typeface="Source Sans Pro" panose="020B0503030403020204" pitchFamily="34" charset="0"/>
              </a:rPr>
              <a:t> module, available in Python.</a:t>
            </a:r>
            <a:endParaRPr lang="nl-NL"/>
          </a:p>
        </p:txBody>
      </p:sp>
    </p:spTree>
    <p:extLst>
      <p:ext uri="{BB962C8B-B14F-4D97-AF65-F5344CB8AC3E}">
        <p14:creationId xmlns:p14="http://schemas.microsoft.com/office/powerpoint/2010/main" val="314472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C466D1-6597-80F9-C324-DF6E112C8C0A}"/>
              </a:ext>
            </a:extLst>
          </p:cNvPr>
          <p:cNvSpPr>
            <a:spLocks noGrp="1"/>
          </p:cNvSpPr>
          <p:nvPr>
            <p:ph type="title"/>
          </p:nvPr>
        </p:nvSpPr>
        <p:spPr/>
        <p:txBody>
          <a:bodyPr/>
          <a:lstStyle/>
          <a:p>
            <a:r>
              <a:rPr lang="nl-NL"/>
              <a:t>Topics</a:t>
            </a:r>
          </a:p>
        </p:txBody>
      </p:sp>
      <p:sp>
        <p:nvSpPr>
          <p:cNvPr id="4" name="Tijdelijke aanduiding voor inhoud 3">
            <a:extLst>
              <a:ext uri="{FF2B5EF4-FFF2-40B4-BE49-F238E27FC236}">
                <a16:creationId xmlns:a16="http://schemas.microsoft.com/office/drawing/2014/main" id="{4A84293E-0B0A-3725-D51C-2AC34C8B3FA5}"/>
              </a:ext>
            </a:extLst>
          </p:cNvPr>
          <p:cNvSpPr>
            <a:spLocks noGrp="1"/>
          </p:cNvSpPr>
          <p:nvPr>
            <p:ph idx="1"/>
          </p:nvPr>
        </p:nvSpPr>
        <p:spPr>
          <a:xfrm>
            <a:off x="575817" y="2012414"/>
            <a:ext cx="8928990" cy="5151799"/>
          </a:xfrm>
        </p:spPr>
        <p:txBody>
          <a:bodyPr numCol="2"/>
          <a:lstStyle/>
          <a:p>
            <a:r>
              <a:rPr lang="nl-NL"/>
              <a:t>Pythonic / Idiomatic Python</a:t>
            </a:r>
          </a:p>
          <a:p>
            <a:r>
              <a:rPr lang="nl-NL"/>
              <a:t>OO - associations</a:t>
            </a:r>
          </a:p>
          <a:p>
            <a:r>
              <a:rPr lang="nl-NL"/>
              <a:t>virtual environments</a:t>
            </a:r>
          </a:p>
          <a:p>
            <a:r>
              <a:rPr lang="nl-NL"/>
              <a:t>type hinting</a:t>
            </a:r>
          </a:p>
          <a:p>
            <a:r>
              <a:rPr lang="nl-NL"/>
              <a:t>logging</a:t>
            </a:r>
          </a:p>
          <a:p>
            <a:r>
              <a:rPr lang="nl-NL"/>
              <a:t>zipfile</a:t>
            </a:r>
          </a:p>
          <a:p>
            <a:r>
              <a:rPr lang="nl-NL"/>
              <a:t>pylint</a:t>
            </a:r>
          </a:p>
          <a:p>
            <a:r>
              <a:rPr lang="nl-NL"/>
              <a:t>docstrings</a:t>
            </a:r>
          </a:p>
          <a:p>
            <a:r>
              <a:rPr lang="nl-NL"/>
              <a:t>pydoc</a:t>
            </a:r>
          </a:p>
          <a:p>
            <a:r>
              <a:rPr lang="nl-NL"/>
              <a:t>unit testing</a:t>
            </a:r>
          </a:p>
          <a:p>
            <a:r>
              <a:rPr lang="nl-NL"/>
              <a:t>File I/O</a:t>
            </a:r>
          </a:p>
          <a:p>
            <a:r>
              <a:rPr lang="nl-NL"/>
              <a:t>Concurrency</a:t>
            </a:r>
          </a:p>
          <a:p>
            <a:r>
              <a:rPr lang="nl-NL"/>
              <a:t>GUI</a:t>
            </a:r>
          </a:p>
          <a:p>
            <a:r>
              <a:rPr lang="nl-NL"/>
              <a:t>configparser</a:t>
            </a:r>
          </a:p>
          <a:p>
            <a:r>
              <a:rPr lang="nl-NL"/>
              <a:t>git &amp; github</a:t>
            </a:r>
          </a:p>
          <a:p>
            <a:r>
              <a:rPr lang="nl-NL"/>
              <a:t>functools</a:t>
            </a:r>
          </a:p>
          <a:p>
            <a:r>
              <a:rPr lang="nl-NL"/>
              <a:t>itertools</a:t>
            </a:r>
          </a:p>
          <a:p>
            <a:r>
              <a:rPr lang="nl-NL"/>
              <a:t>pathlib</a:t>
            </a:r>
          </a:p>
          <a:p>
            <a:r>
              <a:rPr lang="nl-NL"/>
              <a:t>shutil</a:t>
            </a:r>
          </a:p>
          <a:p>
            <a:r>
              <a:rPr lang="nl-NL"/>
              <a:t>dateutil, calendar, arrow</a:t>
            </a:r>
          </a:p>
          <a:p>
            <a:r>
              <a:rPr lang="nl-NL"/>
              <a:t>database access</a:t>
            </a:r>
          </a:p>
          <a:p>
            <a:r>
              <a:rPr lang="nl-NL"/>
              <a:t>web applications</a:t>
            </a:r>
          </a:p>
          <a:p>
            <a:r>
              <a:rPr lang="nl-NL"/>
              <a:t>executables</a:t>
            </a:r>
          </a:p>
        </p:txBody>
      </p:sp>
    </p:spTree>
    <p:extLst>
      <p:ext uri="{BB962C8B-B14F-4D97-AF65-F5344CB8AC3E}">
        <p14:creationId xmlns:p14="http://schemas.microsoft.com/office/powerpoint/2010/main" val="414751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64DCF1-AF39-7B34-F9DC-900BA76A417D}"/>
              </a:ext>
            </a:extLst>
          </p:cNvPr>
          <p:cNvSpPr>
            <a:spLocks noGrp="1"/>
          </p:cNvSpPr>
          <p:nvPr>
            <p:ph type="title"/>
          </p:nvPr>
        </p:nvSpPr>
        <p:spPr/>
        <p:txBody>
          <a:bodyPr/>
          <a:lstStyle/>
          <a:p>
            <a:r>
              <a:rPr lang="nl-NL"/>
              <a:t>database access</a:t>
            </a:r>
          </a:p>
        </p:txBody>
      </p:sp>
      <p:sp>
        <p:nvSpPr>
          <p:cNvPr id="3" name="Tijdelijke aanduiding voor inhoud 2">
            <a:extLst>
              <a:ext uri="{FF2B5EF4-FFF2-40B4-BE49-F238E27FC236}">
                <a16:creationId xmlns:a16="http://schemas.microsoft.com/office/drawing/2014/main" id="{ECC471F0-96FB-3AF9-8E3F-EC168122E05B}"/>
              </a:ext>
            </a:extLst>
          </p:cNvPr>
          <p:cNvSpPr>
            <a:spLocks noGrp="1"/>
          </p:cNvSpPr>
          <p:nvPr>
            <p:ph idx="1"/>
          </p:nvPr>
        </p:nvSpPr>
        <p:spPr/>
        <p:txBody>
          <a:bodyPr/>
          <a:lstStyle/>
          <a:p>
            <a:r>
              <a:rPr lang="nl-NL" dirty="0"/>
              <a:t>PEP 249 - Database API </a:t>
            </a:r>
            <a:r>
              <a:rPr lang="nl-NL" dirty="0" err="1"/>
              <a:t>Specification</a:t>
            </a:r>
            <a:r>
              <a:rPr lang="nl-NL" dirty="0"/>
              <a:t> 2.0</a:t>
            </a:r>
            <a:endParaRPr lang="nl-NL"/>
          </a:p>
        </p:txBody>
      </p:sp>
    </p:spTree>
    <p:extLst>
      <p:ext uri="{BB962C8B-B14F-4D97-AF65-F5344CB8AC3E}">
        <p14:creationId xmlns:p14="http://schemas.microsoft.com/office/powerpoint/2010/main" val="2718126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A86434-E233-CF9A-7E6B-3E4C034C80A2}"/>
              </a:ext>
            </a:extLst>
          </p:cNvPr>
          <p:cNvSpPr>
            <a:spLocks noGrp="1"/>
          </p:cNvSpPr>
          <p:nvPr>
            <p:ph type="title"/>
          </p:nvPr>
        </p:nvSpPr>
        <p:spPr/>
        <p:txBody>
          <a:bodyPr/>
          <a:lstStyle/>
          <a:p>
            <a:r>
              <a:rPr lang="nl-NL"/>
              <a:t>SqlAlchemy</a:t>
            </a:r>
          </a:p>
        </p:txBody>
      </p:sp>
      <p:sp>
        <p:nvSpPr>
          <p:cNvPr id="3" name="Tijdelijke aanduiding voor inhoud 2">
            <a:extLst>
              <a:ext uri="{FF2B5EF4-FFF2-40B4-BE49-F238E27FC236}">
                <a16:creationId xmlns:a16="http://schemas.microsoft.com/office/drawing/2014/main" id="{FEEF9FB0-312E-68A9-5AFA-2E0DF62ED4AB}"/>
              </a:ext>
            </a:extLst>
          </p:cNvPr>
          <p:cNvSpPr>
            <a:spLocks noGrp="1"/>
          </p:cNvSpPr>
          <p:nvPr>
            <p:ph idx="1"/>
          </p:nvPr>
        </p:nvSpPr>
        <p:spPr/>
        <p:txBody>
          <a:bodyPr/>
          <a:lstStyle/>
          <a:p>
            <a:r>
              <a:rPr lang="nl-NL"/>
              <a:t>The Python SQL Toolkit and Object Relational Mapper</a:t>
            </a:r>
          </a:p>
          <a:p>
            <a:endParaRPr lang="nl-NL"/>
          </a:p>
        </p:txBody>
      </p:sp>
      <p:pic>
        <p:nvPicPr>
          <p:cNvPr id="1026" name="Picture 2" descr="SQLAlchemy">
            <a:extLst>
              <a:ext uri="{FF2B5EF4-FFF2-40B4-BE49-F238E27FC236}">
                <a16:creationId xmlns:a16="http://schemas.microsoft.com/office/drawing/2014/main" id="{6565A876-EF70-4866-D1F1-DBA54E884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00" y="6616223"/>
            <a:ext cx="3810000" cy="836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alchemy orm - Python Tutorial">
            <a:extLst>
              <a:ext uri="{FF2B5EF4-FFF2-40B4-BE49-F238E27FC236}">
                <a16:creationId xmlns:a16="http://schemas.microsoft.com/office/drawing/2014/main" id="{8FD1F89A-A900-1784-580A-C163B646B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36" y="2885569"/>
            <a:ext cx="6375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229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185691-C546-BC41-0389-7A953A20F42B}"/>
              </a:ext>
            </a:extLst>
          </p:cNvPr>
          <p:cNvSpPr>
            <a:spLocks noGrp="1"/>
          </p:cNvSpPr>
          <p:nvPr>
            <p:ph type="title"/>
          </p:nvPr>
        </p:nvSpPr>
        <p:spPr/>
        <p:txBody>
          <a:bodyPr/>
          <a:lstStyle/>
          <a:p>
            <a:r>
              <a:rPr lang="nl-NL"/>
              <a:t>web applications</a:t>
            </a:r>
          </a:p>
        </p:txBody>
      </p:sp>
      <p:sp>
        <p:nvSpPr>
          <p:cNvPr id="3" name="Tijdelijke aanduiding voor inhoud 2">
            <a:extLst>
              <a:ext uri="{FF2B5EF4-FFF2-40B4-BE49-F238E27FC236}">
                <a16:creationId xmlns:a16="http://schemas.microsoft.com/office/drawing/2014/main" id="{6B959EB5-A5FE-5EC9-DCE3-0868E008C3BF}"/>
              </a:ext>
            </a:extLst>
          </p:cNvPr>
          <p:cNvSpPr>
            <a:spLocks noGrp="1"/>
          </p:cNvSpPr>
          <p:nvPr>
            <p:ph idx="1"/>
          </p:nvPr>
        </p:nvSpPr>
        <p:spPr/>
        <p:txBody>
          <a:bodyPr/>
          <a:lstStyle/>
          <a:p>
            <a:r>
              <a:rPr lang="nl-NL"/>
              <a:t>django</a:t>
            </a:r>
          </a:p>
          <a:p>
            <a:r>
              <a:rPr lang="nl-NL"/>
              <a:t>flask</a:t>
            </a:r>
          </a:p>
          <a:p>
            <a:r>
              <a:rPr lang="nl-NL"/>
              <a:t>pyramid</a:t>
            </a:r>
          </a:p>
          <a:p>
            <a:r>
              <a:rPr lang="nl-NL"/>
              <a:t>fastapi</a:t>
            </a:r>
          </a:p>
          <a:p>
            <a:endParaRPr lang="nl-NL"/>
          </a:p>
          <a:p>
            <a:r>
              <a:rPr lang="nl-NL"/>
              <a:t>dash</a:t>
            </a:r>
          </a:p>
          <a:p>
            <a:r>
              <a:rPr lang="nl-NL"/>
              <a:t>streamlit</a:t>
            </a:r>
          </a:p>
          <a:p>
            <a:endParaRPr lang="nl-NL"/>
          </a:p>
        </p:txBody>
      </p:sp>
    </p:spTree>
    <p:extLst>
      <p:ext uri="{BB962C8B-B14F-4D97-AF65-F5344CB8AC3E}">
        <p14:creationId xmlns:p14="http://schemas.microsoft.com/office/powerpoint/2010/main" val="979757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981AAC-C146-FD1B-D7DA-9CE859822679}"/>
              </a:ext>
            </a:extLst>
          </p:cNvPr>
          <p:cNvSpPr>
            <a:spLocks noGrp="1"/>
          </p:cNvSpPr>
          <p:nvPr>
            <p:ph type="title"/>
          </p:nvPr>
        </p:nvSpPr>
        <p:spPr/>
        <p:txBody>
          <a:bodyPr/>
          <a:lstStyle/>
          <a:p>
            <a:r>
              <a:rPr lang="nl-NL"/>
              <a:t>executables</a:t>
            </a:r>
          </a:p>
        </p:txBody>
      </p:sp>
      <p:sp>
        <p:nvSpPr>
          <p:cNvPr id="3" name="Tijdelijke aanduiding voor inhoud 2">
            <a:extLst>
              <a:ext uri="{FF2B5EF4-FFF2-40B4-BE49-F238E27FC236}">
                <a16:creationId xmlns:a16="http://schemas.microsoft.com/office/drawing/2014/main" id="{74FE8CA9-C33E-6397-010F-C12ABF1200B9}"/>
              </a:ext>
            </a:extLst>
          </p:cNvPr>
          <p:cNvSpPr>
            <a:spLocks noGrp="1"/>
          </p:cNvSpPr>
          <p:nvPr>
            <p:ph idx="1"/>
          </p:nvPr>
        </p:nvSpPr>
        <p:spPr/>
        <p:txBody>
          <a:bodyPr/>
          <a:lstStyle/>
          <a:p>
            <a:pPr marL="250825" indent="-250825">
              <a:tabLst>
                <a:tab pos="1987550" algn="l"/>
              </a:tabLst>
            </a:pPr>
            <a:r>
              <a:rPr lang="nl-NL"/>
              <a:t>shebang	#!/usr/bin/env python3</a:t>
            </a:r>
          </a:p>
          <a:p>
            <a:pPr marL="250825" indent="-250825">
              <a:tabLst>
                <a:tab pos="1987550" algn="l"/>
              </a:tabLst>
            </a:pPr>
            <a:r>
              <a:rPr lang="nl-NL"/>
              <a:t>py2exe	windows</a:t>
            </a:r>
          </a:p>
          <a:p>
            <a:pPr marL="250825" indent="-250825">
              <a:tabLst>
                <a:tab pos="1987550" algn="l"/>
              </a:tabLst>
            </a:pPr>
            <a:r>
              <a:rPr lang="nl-NL"/>
              <a:t>py2app	macos</a:t>
            </a:r>
          </a:p>
        </p:txBody>
      </p:sp>
    </p:spTree>
    <p:extLst>
      <p:ext uri="{BB962C8B-B14F-4D97-AF65-F5344CB8AC3E}">
        <p14:creationId xmlns:p14="http://schemas.microsoft.com/office/powerpoint/2010/main" val="2545243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EA4DE-3DB2-ADDF-32F6-F7F874D0DCAA}"/>
              </a:ext>
            </a:extLst>
          </p:cNvPr>
          <p:cNvSpPr>
            <a:spLocks noGrp="1"/>
          </p:cNvSpPr>
          <p:nvPr>
            <p:ph type="title"/>
          </p:nvPr>
        </p:nvSpPr>
        <p:spPr/>
        <p:txBody>
          <a:bodyPr/>
          <a:lstStyle/>
          <a:p>
            <a:r>
              <a:rPr lang="nl-NL"/>
              <a:t>Concurrency</a:t>
            </a:r>
          </a:p>
        </p:txBody>
      </p:sp>
      <p:sp>
        <p:nvSpPr>
          <p:cNvPr id="3" name="Tijdelijke aanduiding voor inhoud 2">
            <a:extLst>
              <a:ext uri="{FF2B5EF4-FFF2-40B4-BE49-F238E27FC236}">
                <a16:creationId xmlns:a16="http://schemas.microsoft.com/office/drawing/2014/main" id="{5E574AB9-D94B-0EBF-8880-627281167CF5}"/>
              </a:ext>
            </a:extLst>
          </p:cNvPr>
          <p:cNvSpPr>
            <a:spLocks noGrp="1"/>
          </p:cNvSpPr>
          <p:nvPr>
            <p:ph idx="1"/>
          </p:nvPr>
        </p:nvSpPr>
        <p:spPr/>
        <p:txBody>
          <a:bodyPr/>
          <a:lstStyle/>
          <a:p>
            <a:r>
              <a:rPr lang="nl-NL"/>
              <a:t>Threading</a:t>
            </a:r>
          </a:p>
          <a:p>
            <a:r>
              <a:rPr lang="nl-NL"/>
              <a:t>Asynchronous</a:t>
            </a:r>
          </a:p>
          <a:p>
            <a:r>
              <a:rPr lang="nl-NL"/>
              <a:t>Multiprocessing</a:t>
            </a:r>
          </a:p>
        </p:txBody>
      </p:sp>
    </p:spTree>
    <p:extLst>
      <p:ext uri="{BB962C8B-B14F-4D97-AF65-F5344CB8AC3E}">
        <p14:creationId xmlns:p14="http://schemas.microsoft.com/office/powerpoint/2010/main" val="2086272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Python Basics</a:t>
            </a:r>
          </a:p>
        </p:txBody>
      </p:sp>
      <p:sp>
        <p:nvSpPr>
          <p:cNvPr id="3" name="Tijdelijke aanduiding voor inhoud 2"/>
          <p:cNvSpPr>
            <a:spLocks noGrp="1"/>
          </p:cNvSpPr>
          <p:nvPr>
            <p:ph idx="1"/>
          </p:nvPr>
        </p:nvSpPr>
        <p:spPr>
          <a:xfrm>
            <a:off x="693499" y="2012413"/>
            <a:ext cx="8693626" cy="5344512"/>
          </a:xfrm>
        </p:spPr>
        <p:txBody>
          <a:bodyPr>
            <a:normAutofit/>
          </a:bodyPr>
          <a:lstStyle/>
          <a:p>
            <a:r>
              <a:rPr lang="nl-NL" dirty="0"/>
              <a:t>Built-in </a:t>
            </a:r>
            <a:r>
              <a:rPr lang="nl-NL" dirty="0" err="1"/>
              <a:t>numeric</a:t>
            </a:r>
            <a:r>
              <a:rPr lang="nl-NL" dirty="0"/>
              <a:t> types: </a:t>
            </a:r>
            <a:r>
              <a:rPr lang="nl-NL" dirty="0" err="1"/>
              <a:t>bool</a:t>
            </a:r>
            <a:r>
              <a:rPr lang="nl-NL" dirty="0"/>
              <a:t>, int, </a:t>
            </a:r>
            <a:r>
              <a:rPr lang="nl-NL" dirty="0" err="1"/>
              <a:t>float</a:t>
            </a:r>
            <a:r>
              <a:rPr lang="nl-NL" dirty="0"/>
              <a:t>, complex</a:t>
            </a:r>
          </a:p>
          <a:p>
            <a:r>
              <a:rPr lang="nl-NL" dirty="0"/>
              <a:t>Operators: </a:t>
            </a:r>
            <a:r>
              <a:rPr lang="nl-NL" dirty="0" err="1"/>
              <a:t>arthimetic</a:t>
            </a:r>
            <a:r>
              <a:rPr lang="nl-NL" dirty="0"/>
              <a:t>, </a:t>
            </a:r>
            <a:r>
              <a:rPr lang="nl-NL" dirty="0" err="1"/>
              <a:t>comparative</a:t>
            </a:r>
            <a:r>
              <a:rPr lang="nl-NL" dirty="0"/>
              <a:t>, </a:t>
            </a:r>
            <a:r>
              <a:rPr lang="nl-NL" dirty="0" err="1"/>
              <a:t>boolean</a:t>
            </a:r>
            <a:endParaRPr lang="nl-NL" dirty="0"/>
          </a:p>
          <a:p>
            <a:r>
              <a:rPr lang="nl-NL" dirty="0"/>
              <a:t>Strings: </a:t>
            </a:r>
            <a:r>
              <a:rPr lang="nl-NL" dirty="0" err="1"/>
              <a:t>concatenation</a:t>
            </a:r>
            <a:r>
              <a:rPr lang="nl-NL" dirty="0"/>
              <a:t>, string </a:t>
            </a:r>
            <a:r>
              <a:rPr lang="nl-NL" dirty="0" err="1"/>
              <a:t>methods, formating</a:t>
            </a:r>
            <a:r>
              <a:rPr lang="nl-NL" dirty="0"/>
              <a:t>, </a:t>
            </a:r>
            <a:r>
              <a:rPr lang="nl-NL" dirty="0" err="1"/>
              <a:t>unicode</a:t>
            </a:r>
            <a:endParaRPr lang="nl-NL" dirty="0"/>
          </a:p>
          <a:p>
            <a:r>
              <a:rPr lang="nl-NL" dirty="0"/>
              <a:t>Flow statements: </a:t>
            </a:r>
            <a:r>
              <a:rPr lang="nl-NL" dirty="0" err="1"/>
              <a:t>while</a:t>
            </a:r>
            <a:r>
              <a:rPr lang="nl-NL" dirty="0"/>
              <a:t>, </a:t>
            </a:r>
            <a:r>
              <a:rPr lang="nl-NL" dirty="0" err="1"/>
              <a:t>for</a:t>
            </a:r>
            <a:r>
              <a:rPr lang="nl-NL" dirty="0"/>
              <a:t>, </a:t>
            </a:r>
            <a:r>
              <a:rPr lang="nl-NL" dirty="0" err="1"/>
              <a:t>if-elif-else</a:t>
            </a:r>
            <a:endParaRPr lang="nl-NL" dirty="0"/>
          </a:p>
          <a:p>
            <a:r>
              <a:rPr lang="nl-NL" dirty="0" err="1"/>
              <a:t>Functions</a:t>
            </a:r>
            <a:r>
              <a:rPr lang="nl-NL" dirty="0"/>
              <a:t>: </a:t>
            </a:r>
            <a:r>
              <a:rPr lang="nl-NL" dirty="0" err="1"/>
              <a:t>arguments</a:t>
            </a:r>
            <a:r>
              <a:rPr lang="nl-NL" dirty="0"/>
              <a:t>, default </a:t>
            </a:r>
            <a:r>
              <a:rPr lang="nl-NL" dirty="0" err="1"/>
              <a:t>values</a:t>
            </a:r>
            <a:r>
              <a:rPr lang="nl-NL" dirty="0"/>
              <a:t>, </a:t>
            </a:r>
            <a:r>
              <a:rPr lang="nl-NL" dirty="0" err="1"/>
              <a:t>variadic</a:t>
            </a:r>
            <a:r>
              <a:rPr lang="nl-NL" dirty="0"/>
              <a:t> </a:t>
            </a:r>
            <a:r>
              <a:rPr lang="nl-NL" dirty="0" err="1"/>
              <a:t>arguments</a:t>
            </a:r>
            <a:r>
              <a:rPr lang="nl-NL" dirty="0"/>
              <a:t>, </a:t>
            </a:r>
            <a:r>
              <a:rPr lang="nl-NL" dirty="0" err="1"/>
              <a:t>keyword</a:t>
            </a:r>
            <a:r>
              <a:rPr lang="nl-NL" dirty="0"/>
              <a:t> </a:t>
            </a:r>
            <a:r>
              <a:rPr lang="nl-NL" dirty="0" err="1"/>
              <a:t>arguments</a:t>
            </a:r>
            <a:r>
              <a:rPr lang="nl-NL" dirty="0"/>
              <a:t>, return </a:t>
            </a:r>
            <a:r>
              <a:rPr lang="nl-NL" dirty="0" err="1"/>
              <a:t>value, lambda</a:t>
            </a:r>
            <a:endParaRPr lang="nl-NL" dirty="0"/>
          </a:p>
          <a:p>
            <a:r>
              <a:rPr lang="nl-NL" dirty="0"/>
              <a:t>Built-in </a:t>
            </a:r>
            <a:r>
              <a:rPr lang="nl-NL" dirty="0" err="1"/>
              <a:t>functions</a:t>
            </a:r>
            <a:endParaRPr lang="nl-NL" dirty="0"/>
          </a:p>
          <a:p>
            <a:r>
              <a:rPr lang="nl-NL" dirty="0"/>
              <a:t>Reading </a:t>
            </a:r>
            <a:r>
              <a:rPr lang="nl-NL" dirty="0" err="1"/>
              <a:t>from</a:t>
            </a:r>
            <a:r>
              <a:rPr lang="nl-NL" dirty="0"/>
              <a:t> </a:t>
            </a:r>
            <a:r>
              <a:rPr lang="nl-NL" dirty="0" err="1"/>
              <a:t>and</a:t>
            </a:r>
            <a:r>
              <a:rPr lang="nl-NL" dirty="0"/>
              <a:t> </a:t>
            </a:r>
            <a:r>
              <a:rPr lang="nl-NL" dirty="0" err="1"/>
              <a:t>writing</a:t>
            </a:r>
            <a:r>
              <a:rPr lang="nl-NL" dirty="0"/>
              <a:t> </a:t>
            </a:r>
            <a:r>
              <a:rPr lang="nl-NL" dirty="0" err="1"/>
              <a:t>to</a:t>
            </a:r>
            <a:r>
              <a:rPr lang="nl-NL" dirty="0"/>
              <a:t> files, context manager</a:t>
            </a:r>
          </a:p>
          <a:p>
            <a:r>
              <a:rPr lang="nl-NL" dirty="0" err="1"/>
              <a:t>Lists</a:t>
            </a:r>
            <a:r>
              <a:rPr lang="nl-NL" dirty="0"/>
              <a:t>: </a:t>
            </a:r>
            <a:r>
              <a:rPr lang="nl-NL" dirty="0" err="1"/>
              <a:t>indexing</a:t>
            </a:r>
            <a:r>
              <a:rPr lang="nl-NL" dirty="0"/>
              <a:t>, </a:t>
            </a:r>
            <a:r>
              <a:rPr lang="nl-NL" dirty="0" err="1"/>
              <a:t>slicing</a:t>
            </a:r>
            <a:r>
              <a:rPr lang="nl-NL" dirty="0"/>
              <a:t>, </a:t>
            </a:r>
            <a:r>
              <a:rPr lang="nl-NL" dirty="0" err="1"/>
              <a:t>modification</a:t>
            </a:r>
            <a:r>
              <a:rPr lang="nl-NL" dirty="0"/>
              <a:t>, </a:t>
            </a:r>
            <a:r>
              <a:rPr lang="nl-NL" dirty="0" err="1"/>
              <a:t>unpacking</a:t>
            </a:r>
            <a:r>
              <a:rPr lang="nl-NL" dirty="0"/>
              <a:t>, </a:t>
            </a:r>
            <a:r>
              <a:rPr lang="nl-NL" dirty="0" err="1"/>
              <a:t>comprehesion</a:t>
            </a:r>
            <a:endParaRPr lang="nl-NL" dirty="0"/>
          </a:p>
          <a:p>
            <a:r>
              <a:rPr lang="nl-NL" dirty="0" err="1"/>
              <a:t>Dicts</a:t>
            </a:r>
            <a:r>
              <a:rPr lang="nl-NL" dirty="0"/>
              <a:t>: </a:t>
            </a:r>
            <a:r>
              <a:rPr lang="nl-NL" dirty="0" err="1"/>
              <a:t>creation</a:t>
            </a:r>
            <a:r>
              <a:rPr lang="nl-NL" dirty="0"/>
              <a:t>, </a:t>
            </a:r>
            <a:r>
              <a:rPr lang="nl-NL" dirty="0" err="1"/>
              <a:t>modification, iterating</a:t>
            </a:r>
            <a:endParaRPr lang="nl-NL" dirty="0"/>
          </a:p>
          <a:p>
            <a:r>
              <a:rPr lang="nl-NL" dirty="0"/>
              <a:t>Object </a:t>
            </a:r>
            <a:r>
              <a:rPr lang="nl-NL" dirty="0" err="1"/>
              <a:t>Orientation</a:t>
            </a:r>
            <a:r>
              <a:rPr lang="nl-NL" dirty="0"/>
              <a:t>: classes, </a:t>
            </a:r>
            <a:r>
              <a:rPr lang="nl-NL" dirty="0" err="1"/>
              <a:t>objects</a:t>
            </a:r>
            <a:r>
              <a:rPr lang="nl-NL" dirty="0"/>
              <a:t>, </a:t>
            </a:r>
            <a:r>
              <a:rPr lang="nl-NL" dirty="0" err="1"/>
              <a:t>methods</a:t>
            </a:r>
            <a:r>
              <a:rPr lang="nl-NL" dirty="0"/>
              <a:t> </a:t>
            </a:r>
            <a:r>
              <a:rPr lang="nl-NL" dirty="0" err="1"/>
              <a:t>and</a:t>
            </a:r>
            <a:r>
              <a:rPr lang="nl-NL" dirty="0"/>
              <a:t> </a:t>
            </a:r>
            <a:r>
              <a:rPr lang="nl-NL" dirty="0" err="1"/>
              <a:t>attributes</a:t>
            </a:r>
            <a:endParaRPr lang="nl-NL" dirty="0"/>
          </a:p>
        </p:txBody>
      </p:sp>
    </p:spTree>
    <p:extLst>
      <p:ext uri="{BB962C8B-B14F-4D97-AF65-F5344CB8AC3E}">
        <p14:creationId xmlns:p14="http://schemas.microsoft.com/office/powerpoint/2010/main" val="639474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b="1" dirty="0" err="1"/>
              <a:t>global</a:t>
            </a:r>
            <a:r>
              <a:rPr lang="nl-NL" b="1" dirty="0"/>
              <a:t> </a:t>
            </a:r>
            <a:r>
              <a:rPr lang="nl-NL" b="1" dirty="0" err="1"/>
              <a:t>interpreter</a:t>
            </a:r>
            <a:r>
              <a:rPr lang="nl-NL" b="1" dirty="0"/>
              <a:t> </a:t>
            </a:r>
            <a:r>
              <a:rPr lang="nl-NL" b="1" dirty="0" err="1"/>
              <a:t>lock</a:t>
            </a:r>
            <a:r>
              <a:rPr lang="nl-NL" b="1" dirty="0"/>
              <a:t> (GIL) </a:t>
            </a:r>
            <a:r>
              <a:rPr lang="nl-NL" dirty="0"/>
              <a:t>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78E518-F267-8B7D-12F9-F60D144983EA}"/>
              </a:ext>
            </a:extLst>
          </p:cNvPr>
          <p:cNvSpPr>
            <a:spLocks noGrp="1"/>
          </p:cNvSpPr>
          <p:nvPr>
            <p:ph type="title"/>
          </p:nvPr>
        </p:nvSpPr>
        <p:spPr/>
        <p:txBody>
          <a:bodyPr/>
          <a:lstStyle/>
          <a:p>
            <a:r>
              <a:rPr lang="nl-NL"/>
              <a:t>Threading</a:t>
            </a:r>
          </a:p>
        </p:txBody>
      </p:sp>
      <p:pic>
        <p:nvPicPr>
          <p:cNvPr id="1026" name="Picture 2" descr="Multithreading em Python | Conjunto 1 - Acervo Lima">
            <a:extLst>
              <a:ext uri="{FF2B5EF4-FFF2-40B4-BE49-F238E27FC236}">
                <a16:creationId xmlns:a16="http://schemas.microsoft.com/office/drawing/2014/main" id="{A7474A53-1437-C248-3597-D58A75C078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9952" y="2555701"/>
            <a:ext cx="7272808" cy="398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457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8AF15C-FFCA-B0E4-13AE-94D5F8766A78}"/>
              </a:ext>
            </a:extLst>
          </p:cNvPr>
          <p:cNvSpPr>
            <a:spLocks noGrp="1"/>
          </p:cNvSpPr>
          <p:nvPr>
            <p:ph type="title"/>
          </p:nvPr>
        </p:nvSpPr>
        <p:spPr/>
        <p:txBody>
          <a:bodyPr/>
          <a:lstStyle/>
          <a:p>
            <a:r>
              <a:rPr lang="nl-NL"/>
              <a:t>Python DBI API 2.0</a:t>
            </a:r>
          </a:p>
        </p:txBody>
      </p:sp>
      <p:sp>
        <p:nvSpPr>
          <p:cNvPr id="3" name="Tijdelijke aanduiding voor inhoud 2">
            <a:extLst>
              <a:ext uri="{FF2B5EF4-FFF2-40B4-BE49-F238E27FC236}">
                <a16:creationId xmlns:a16="http://schemas.microsoft.com/office/drawing/2014/main" id="{562118A0-7481-E8F7-F8F8-16BB05DD3D0B}"/>
              </a:ext>
            </a:extLst>
          </p:cNvPr>
          <p:cNvSpPr>
            <a:spLocks noGrp="1"/>
          </p:cNvSpPr>
          <p:nvPr>
            <p:ph idx="1"/>
          </p:nvPr>
        </p:nvSpPr>
        <p:spPr/>
        <p:txBody>
          <a:bodyPr/>
          <a:lstStyle/>
          <a:p>
            <a:r>
              <a:rPr lang="nl-NL"/>
              <a:t>connect</a:t>
            </a:r>
          </a:p>
          <a:p>
            <a:r>
              <a:rPr lang="nl-NL"/>
              <a:t>cursor</a:t>
            </a:r>
          </a:p>
          <a:p>
            <a:r>
              <a:rPr lang="nl-NL"/>
              <a:t>execute</a:t>
            </a:r>
          </a:p>
          <a:p>
            <a:endParaRPr lang="nl-NL"/>
          </a:p>
          <a:p>
            <a:endParaRPr lang="nl-NL"/>
          </a:p>
          <a:p>
            <a:endParaRPr lang="nl-NL"/>
          </a:p>
        </p:txBody>
      </p:sp>
    </p:spTree>
    <p:extLst>
      <p:ext uri="{BB962C8B-B14F-4D97-AF65-F5344CB8AC3E}">
        <p14:creationId xmlns:p14="http://schemas.microsoft.com/office/powerpoint/2010/main" val="3944614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0A670-7260-AF7B-6283-329C281E3523}"/>
              </a:ext>
            </a:extLst>
          </p:cNvPr>
          <p:cNvSpPr>
            <a:spLocks noGrp="1"/>
          </p:cNvSpPr>
          <p:nvPr>
            <p:ph type="title"/>
          </p:nvPr>
        </p:nvSpPr>
        <p:spPr/>
        <p:txBody>
          <a:bodyPr/>
          <a:lstStyle/>
          <a:p>
            <a:r>
              <a:rPr lang="nl-NL"/>
              <a:t>RDBMS</a:t>
            </a:r>
          </a:p>
        </p:txBody>
      </p:sp>
      <p:sp>
        <p:nvSpPr>
          <p:cNvPr id="3" name="Tijdelijke aanduiding voor inhoud 2">
            <a:extLst>
              <a:ext uri="{FF2B5EF4-FFF2-40B4-BE49-F238E27FC236}">
                <a16:creationId xmlns:a16="http://schemas.microsoft.com/office/drawing/2014/main" id="{5B62D3DA-FD04-1CDB-13D7-05B21DDD04FF}"/>
              </a:ext>
            </a:extLst>
          </p:cNvPr>
          <p:cNvSpPr>
            <a:spLocks noGrp="1"/>
          </p:cNvSpPr>
          <p:nvPr>
            <p:ph idx="1"/>
          </p:nvPr>
        </p:nvSpPr>
        <p:spPr/>
        <p:txBody>
          <a:bodyPr/>
          <a:lstStyle/>
          <a:p>
            <a:pPr marL="250825" indent="-250825">
              <a:tabLst>
                <a:tab pos="3989388" algn="l"/>
              </a:tabLst>
            </a:pPr>
            <a:r>
              <a:rPr lang="nl-NL"/>
              <a:t>SQLite 	sqlite3</a:t>
            </a:r>
          </a:p>
          <a:p>
            <a:pPr marL="250825" indent="-250825">
              <a:tabLst>
                <a:tab pos="3989388" algn="l"/>
              </a:tabLst>
            </a:pPr>
            <a:r>
              <a:rPr lang="nl-NL"/>
              <a:t>Microsoft SQL Server	pyodbc</a:t>
            </a:r>
          </a:p>
          <a:p>
            <a:pPr marL="250825" indent="-250825">
              <a:tabLst>
                <a:tab pos="3989388" algn="l"/>
              </a:tabLst>
            </a:pPr>
            <a:r>
              <a:rPr lang="nl-NL"/>
              <a:t>Oracle</a:t>
            </a:r>
          </a:p>
          <a:p>
            <a:pPr marL="250825" indent="-250825">
              <a:tabLst>
                <a:tab pos="3989388" algn="l"/>
              </a:tabLst>
            </a:pPr>
            <a:r>
              <a:rPr lang="nl-NL"/>
              <a:t>PostgreSQL	psycopg2</a:t>
            </a:r>
          </a:p>
          <a:p>
            <a:pPr marL="250825" indent="-250825">
              <a:tabLst>
                <a:tab pos="3989388" algn="l"/>
              </a:tabLst>
            </a:pPr>
            <a:r>
              <a:rPr lang="nl-NL"/>
              <a:t>MySQL	mysql-connector-python</a:t>
            </a:r>
          </a:p>
          <a:p>
            <a:pPr marL="250825" indent="-250825">
              <a:tabLst>
                <a:tab pos="3989388" algn="l"/>
              </a:tabLst>
            </a:pPr>
            <a:endParaRPr lang="nl-NL"/>
          </a:p>
          <a:p>
            <a:pPr marL="250825" indent="-250825">
              <a:tabLst>
                <a:tab pos="3989388" algn="l"/>
              </a:tabLst>
            </a:pPr>
            <a:endParaRPr lang="nl-NL"/>
          </a:p>
        </p:txBody>
      </p:sp>
    </p:spTree>
    <p:extLst>
      <p:ext uri="{BB962C8B-B14F-4D97-AF65-F5344CB8AC3E}">
        <p14:creationId xmlns:p14="http://schemas.microsoft.com/office/powerpoint/2010/main" val="240436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636AA-ABB1-173D-8C96-40515761498E}"/>
              </a:ext>
            </a:extLst>
          </p:cNvPr>
          <p:cNvSpPr>
            <a:spLocks noGrp="1"/>
          </p:cNvSpPr>
          <p:nvPr>
            <p:ph type="title"/>
          </p:nvPr>
        </p:nvSpPr>
        <p:spPr/>
        <p:txBody>
          <a:bodyPr/>
          <a:lstStyle/>
          <a:p>
            <a:r>
              <a:rPr lang="nl-NL"/>
              <a:t>NoSQL</a:t>
            </a:r>
          </a:p>
        </p:txBody>
      </p:sp>
      <p:sp>
        <p:nvSpPr>
          <p:cNvPr id="3" name="Tijdelijke aanduiding voor inhoud 2">
            <a:extLst>
              <a:ext uri="{FF2B5EF4-FFF2-40B4-BE49-F238E27FC236}">
                <a16:creationId xmlns:a16="http://schemas.microsoft.com/office/drawing/2014/main" id="{A6D236AA-7892-96D6-3616-E7354AAB2C35}"/>
              </a:ext>
            </a:extLst>
          </p:cNvPr>
          <p:cNvSpPr>
            <a:spLocks noGrp="1"/>
          </p:cNvSpPr>
          <p:nvPr>
            <p:ph idx="1"/>
          </p:nvPr>
        </p:nvSpPr>
        <p:spPr/>
        <p:txBody>
          <a:bodyPr/>
          <a:lstStyle/>
          <a:p>
            <a:pPr marL="0" indent="0">
              <a:buNone/>
            </a:pPr>
            <a:r>
              <a:rPr lang="nl-NL"/>
              <a:t>NoSQL databases are more flexible than relational databases. In these types of databases, the data storage structure is designed and optimized for specific requirements. There are four main types for NoSQL libraries: </a:t>
            </a:r>
          </a:p>
          <a:p>
            <a:r>
              <a:rPr lang="nl-NL"/>
              <a:t>Document-oriented</a:t>
            </a:r>
          </a:p>
          <a:p>
            <a:r>
              <a:rPr lang="nl-NL"/>
              <a:t>Key-value pair</a:t>
            </a:r>
          </a:p>
          <a:p>
            <a:r>
              <a:rPr lang="nl-NL"/>
              <a:t>Column-oriented</a:t>
            </a:r>
          </a:p>
          <a:p>
            <a:r>
              <a:rPr lang="nl-NL"/>
              <a:t>Graph</a:t>
            </a:r>
          </a:p>
          <a:p>
            <a:endParaRPr lang="nl-NL"/>
          </a:p>
          <a:p>
            <a:pPr marL="0" indent="0">
              <a:buNone/>
            </a:pPr>
            <a:r>
              <a:rPr lang="nl-NL"/>
              <a:t>Python NoSQL:</a:t>
            </a:r>
          </a:p>
          <a:p>
            <a:r>
              <a:rPr lang="nl-NL"/>
              <a:t>MongoDB</a:t>
            </a:r>
          </a:p>
          <a:p>
            <a:r>
              <a:rPr lang="nl-NL"/>
              <a:t>Redis</a:t>
            </a:r>
          </a:p>
          <a:p>
            <a:r>
              <a:rPr lang="nl-NL"/>
              <a:t>Cassandra</a:t>
            </a:r>
          </a:p>
          <a:p>
            <a:r>
              <a:rPr lang="nl-NL"/>
              <a:t>Neo4j</a:t>
            </a:r>
          </a:p>
        </p:txBody>
      </p:sp>
    </p:spTree>
    <p:extLst>
      <p:ext uri="{BB962C8B-B14F-4D97-AF65-F5344CB8AC3E}">
        <p14:creationId xmlns:p14="http://schemas.microsoft.com/office/powerpoint/2010/main" val="3496089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FAD9F0-F10B-E954-AD2B-7FDA03BF3720}"/>
              </a:ext>
            </a:extLst>
          </p:cNvPr>
          <p:cNvSpPr>
            <a:spLocks noGrp="1"/>
          </p:cNvSpPr>
          <p:nvPr>
            <p:ph type="title"/>
          </p:nvPr>
        </p:nvSpPr>
        <p:spPr/>
        <p:txBody>
          <a:bodyPr/>
          <a:lstStyle/>
          <a:p>
            <a:r>
              <a:rPr lang="nl-NL"/>
              <a:t>SQL</a:t>
            </a:r>
          </a:p>
        </p:txBody>
      </p:sp>
      <p:sp>
        <p:nvSpPr>
          <p:cNvPr id="3" name="Tijdelijke aanduiding voor inhoud 2">
            <a:extLst>
              <a:ext uri="{FF2B5EF4-FFF2-40B4-BE49-F238E27FC236}">
                <a16:creationId xmlns:a16="http://schemas.microsoft.com/office/drawing/2014/main" id="{47CD8E21-244B-4892-921E-8F8FF398426D}"/>
              </a:ext>
            </a:extLst>
          </p:cNvPr>
          <p:cNvSpPr>
            <a:spLocks noGrp="1"/>
          </p:cNvSpPr>
          <p:nvPr>
            <p:ph idx="1"/>
          </p:nvPr>
        </p:nvSpPr>
        <p:spPr/>
        <p:txBody>
          <a:bodyPr numCol="2"/>
          <a:lstStyle/>
          <a:p>
            <a:r>
              <a:rPr lang="nl-NL"/>
              <a:t>CREATE TABLE</a:t>
            </a:r>
          </a:p>
          <a:p>
            <a:r>
              <a:rPr lang="nl-NL"/>
              <a:t>ALTER TABLE</a:t>
            </a:r>
          </a:p>
          <a:p>
            <a:r>
              <a:rPr lang="nl-NL"/>
              <a:t>DROP TABLE</a:t>
            </a:r>
          </a:p>
          <a:p>
            <a:r>
              <a:rPr lang="nl-NL"/>
              <a:t>INSERT</a:t>
            </a:r>
          </a:p>
          <a:p>
            <a:r>
              <a:rPr lang="nl-NL"/>
              <a:t>SELECT</a:t>
            </a:r>
          </a:p>
          <a:p>
            <a:r>
              <a:rPr lang="nl-NL"/>
              <a:t>UPDATE</a:t>
            </a:r>
          </a:p>
          <a:p>
            <a:r>
              <a:rPr lang="nl-NL"/>
              <a:t>DELETE</a:t>
            </a:r>
          </a:p>
          <a:p>
            <a:pPr marL="0" indent="0">
              <a:buNone/>
            </a:pPr>
            <a:endParaRPr lang="nl-NL"/>
          </a:p>
          <a:p>
            <a:r>
              <a:rPr lang="nl-NL"/>
              <a:t>CRUD</a:t>
            </a:r>
          </a:p>
          <a:p>
            <a:pPr lvl="1"/>
            <a:r>
              <a:rPr lang="nl-NL"/>
              <a:t>Create</a:t>
            </a:r>
          </a:p>
          <a:p>
            <a:pPr lvl="1"/>
            <a:r>
              <a:rPr lang="nl-NL"/>
              <a:t>Read</a:t>
            </a:r>
          </a:p>
          <a:p>
            <a:pPr lvl="1"/>
            <a:r>
              <a:rPr lang="nl-NL"/>
              <a:t>Update</a:t>
            </a:r>
          </a:p>
          <a:p>
            <a:pPr lvl="1"/>
            <a:r>
              <a:rPr lang="nl-NL"/>
              <a:t>Delete</a:t>
            </a:r>
          </a:p>
          <a:p>
            <a:pPr marL="0" indent="0">
              <a:buNone/>
            </a:pPr>
            <a:endParaRPr lang="nl-NL"/>
          </a:p>
          <a:p>
            <a:r>
              <a:rPr lang="nl-NL"/>
              <a:t>LIMIT clause</a:t>
            </a:r>
          </a:p>
          <a:p>
            <a:r>
              <a:rPr lang="nl-NL"/>
              <a:t>FROM clause</a:t>
            </a:r>
          </a:p>
          <a:p>
            <a:r>
              <a:rPr lang="nl-NL"/>
              <a:t>JOIN clause</a:t>
            </a:r>
          </a:p>
          <a:p>
            <a:r>
              <a:rPr lang="nl-NL"/>
              <a:t>WHERE clause</a:t>
            </a:r>
          </a:p>
          <a:p>
            <a:r>
              <a:rPr lang="nl-NL"/>
              <a:t>ORDER BY clause</a:t>
            </a:r>
          </a:p>
          <a:p>
            <a:r>
              <a:rPr lang="nl-NL"/>
              <a:t>GROUP BY clause</a:t>
            </a:r>
          </a:p>
          <a:p>
            <a:pPr marL="0" indent="0">
              <a:buNone/>
            </a:pPr>
            <a:endParaRPr lang="nl-NL"/>
          </a:p>
          <a:p>
            <a:endParaRPr lang="nl-NL"/>
          </a:p>
        </p:txBody>
      </p:sp>
    </p:spTree>
    <p:extLst>
      <p:ext uri="{BB962C8B-B14F-4D97-AF65-F5344CB8AC3E}">
        <p14:creationId xmlns:p14="http://schemas.microsoft.com/office/powerpoint/2010/main" val="416549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75E0E-DF2D-4E50-C514-56B5BEB2BAEB}"/>
              </a:ext>
            </a:extLst>
          </p:cNvPr>
          <p:cNvSpPr>
            <a:spLocks noGrp="1"/>
          </p:cNvSpPr>
          <p:nvPr>
            <p:ph type="title"/>
          </p:nvPr>
        </p:nvSpPr>
        <p:spPr/>
        <p:txBody>
          <a:bodyPr/>
          <a:lstStyle/>
          <a:p>
            <a:r>
              <a:rPr lang="nl-NL"/>
              <a:t>Advanced Python</a:t>
            </a:r>
          </a:p>
        </p:txBody>
      </p:sp>
    </p:spTree>
    <p:extLst>
      <p:ext uri="{BB962C8B-B14F-4D97-AF65-F5344CB8AC3E}">
        <p14:creationId xmlns:p14="http://schemas.microsoft.com/office/powerpoint/2010/main" val="325842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5A2F5-CAAC-7A61-CBE8-08C62AEC1419}"/>
              </a:ext>
            </a:extLst>
          </p:cNvPr>
          <p:cNvSpPr>
            <a:spLocks noGrp="1"/>
          </p:cNvSpPr>
          <p:nvPr>
            <p:ph type="title"/>
          </p:nvPr>
        </p:nvSpPr>
        <p:spPr/>
        <p:txBody>
          <a:bodyPr/>
          <a:lstStyle/>
          <a:p>
            <a:r>
              <a:rPr lang="nl-NL"/>
              <a:t>SQLite</a:t>
            </a:r>
          </a:p>
        </p:txBody>
      </p:sp>
      <p:sp>
        <p:nvSpPr>
          <p:cNvPr id="3" name="Tijdelijke aanduiding voor inhoud 2">
            <a:extLst>
              <a:ext uri="{FF2B5EF4-FFF2-40B4-BE49-F238E27FC236}">
                <a16:creationId xmlns:a16="http://schemas.microsoft.com/office/drawing/2014/main" id="{C0100B8A-08B7-5C4C-5B32-5D887DBA2C5E}"/>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782802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0BAE9-CB7F-2F31-D294-B619733D13D5}"/>
              </a:ext>
            </a:extLst>
          </p:cNvPr>
          <p:cNvSpPr>
            <a:spLocks noGrp="1"/>
          </p:cNvSpPr>
          <p:nvPr>
            <p:ph type="title"/>
          </p:nvPr>
        </p:nvSpPr>
        <p:spPr/>
        <p:txBody>
          <a:bodyPr/>
          <a:lstStyle/>
          <a:p>
            <a:r>
              <a:rPr lang="nl-NL"/>
              <a:t>PostgreSQL</a:t>
            </a:r>
          </a:p>
        </p:txBody>
      </p:sp>
      <p:sp>
        <p:nvSpPr>
          <p:cNvPr id="3" name="Tijdelijke aanduiding voor inhoud 2">
            <a:extLst>
              <a:ext uri="{FF2B5EF4-FFF2-40B4-BE49-F238E27FC236}">
                <a16:creationId xmlns:a16="http://schemas.microsoft.com/office/drawing/2014/main" id="{C9F8DA3E-05B6-8E22-580F-8DD5D3E97FA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123162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4DA96-A3A9-B44B-BBA4-CEAB92E73D60}"/>
              </a:ext>
            </a:extLst>
          </p:cNvPr>
          <p:cNvSpPr>
            <a:spLocks noGrp="1"/>
          </p:cNvSpPr>
          <p:nvPr>
            <p:ph type="title"/>
          </p:nvPr>
        </p:nvSpPr>
        <p:spPr/>
        <p:txBody>
          <a:bodyPr/>
          <a:lstStyle/>
          <a:p>
            <a:r>
              <a:rPr lang="nl-NL" dirty="0"/>
              <a:t>Links</a:t>
            </a:r>
          </a:p>
        </p:txBody>
      </p:sp>
      <p:sp>
        <p:nvSpPr>
          <p:cNvPr id="3" name="Tijdelijke aanduiding voor inhoud 2">
            <a:extLst>
              <a:ext uri="{FF2B5EF4-FFF2-40B4-BE49-F238E27FC236}">
                <a16:creationId xmlns:a16="http://schemas.microsoft.com/office/drawing/2014/main" id="{9BDB8925-577C-544D-9BE1-90036AEEB25F}"/>
              </a:ext>
            </a:extLst>
          </p:cNvPr>
          <p:cNvSpPr>
            <a:spLocks noGrp="1"/>
          </p:cNvSpPr>
          <p:nvPr>
            <p:ph idx="1"/>
          </p:nvPr>
        </p:nvSpPr>
        <p:spPr/>
        <p:txBody>
          <a:bodyPr/>
          <a:lstStyle/>
          <a:p>
            <a:r>
              <a:rPr lang="nl-NL" dirty="0">
                <a:hlinkClick r:id="rId2"/>
              </a:rPr>
              <a:t>https://pythonspot.com/python-database/</a:t>
            </a:r>
            <a:endParaRPr lang="nl-NL" dirty="0"/>
          </a:p>
          <a:p>
            <a:r>
              <a:rPr lang="nl-NL" dirty="0">
                <a:hlinkClick r:id="rId3"/>
              </a:rPr>
              <a:t>https://www.geeksforgeeks.org/python-database-tutorial/</a:t>
            </a:r>
            <a:endParaRPr lang="nl-NL" dirty="0"/>
          </a:p>
          <a:p>
            <a:r>
              <a:rPr lang="nl-NL" dirty="0">
                <a:hlinkClick r:id="rId4"/>
              </a:rPr>
              <a:t>https://www.tutorialspoint.com/postgresql/index.htm</a:t>
            </a:r>
            <a:endParaRPr lang="nl-NL" dirty="0"/>
          </a:p>
          <a:p>
            <a:endParaRPr lang="nl-NL" dirty="0"/>
          </a:p>
          <a:p>
            <a:endParaRPr lang="nl-NL" dirty="0"/>
          </a:p>
        </p:txBody>
      </p:sp>
    </p:spTree>
    <p:extLst>
      <p:ext uri="{BB962C8B-B14F-4D97-AF65-F5344CB8AC3E}">
        <p14:creationId xmlns:p14="http://schemas.microsoft.com/office/powerpoint/2010/main" val="2746552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4DA96-A3A9-B44B-BBA4-CEAB92E73D60}"/>
              </a:ext>
            </a:extLst>
          </p:cNvPr>
          <p:cNvSpPr>
            <a:spLocks noGrp="1"/>
          </p:cNvSpPr>
          <p:nvPr>
            <p:ph type="title"/>
          </p:nvPr>
        </p:nvSpPr>
        <p:spPr/>
        <p:txBody>
          <a:bodyPr/>
          <a:lstStyle/>
          <a:p>
            <a:r>
              <a:rPr lang="nl-NL" dirty="0"/>
              <a:t>Links</a:t>
            </a:r>
          </a:p>
        </p:txBody>
      </p:sp>
      <p:sp>
        <p:nvSpPr>
          <p:cNvPr id="3" name="Tijdelijke aanduiding voor inhoud 2">
            <a:extLst>
              <a:ext uri="{FF2B5EF4-FFF2-40B4-BE49-F238E27FC236}">
                <a16:creationId xmlns:a16="http://schemas.microsoft.com/office/drawing/2014/main" id="{9BDB8925-577C-544D-9BE1-90036AEEB25F}"/>
              </a:ext>
            </a:extLst>
          </p:cNvPr>
          <p:cNvSpPr>
            <a:spLocks noGrp="1"/>
          </p:cNvSpPr>
          <p:nvPr>
            <p:ph idx="1"/>
          </p:nvPr>
        </p:nvSpPr>
        <p:spPr/>
        <p:txBody>
          <a:bodyPr/>
          <a:lstStyle/>
          <a:p>
            <a:r>
              <a:rPr lang="nl-NL" dirty="0">
                <a:hlinkClick r:id="rId2"/>
              </a:rPr>
              <a:t>https://www.geeksforgeeks.org/python-database-tutorial/</a:t>
            </a:r>
            <a:endParaRPr lang="nl-NL" dirty="0"/>
          </a:p>
          <a:p>
            <a:endParaRPr lang="nl-NL" dirty="0"/>
          </a:p>
        </p:txBody>
      </p:sp>
    </p:spTree>
    <p:extLst>
      <p:ext uri="{BB962C8B-B14F-4D97-AF65-F5344CB8AC3E}">
        <p14:creationId xmlns:p14="http://schemas.microsoft.com/office/powerpoint/2010/main" val="1250843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CAC20-B0AC-811E-5582-317FE5150EB2}"/>
              </a:ext>
            </a:extLst>
          </p:cNvPr>
          <p:cNvSpPr>
            <a:spLocks noGrp="1"/>
          </p:cNvSpPr>
          <p:nvPr>
            <p:ph type="title"/>
          </p:nvPr>
        </p:nvSpPr>
        <p:spPr/>
        <p:txBody>
          <a:bodyPr/>
          <a:lstStyle/>
          <a:p>
            <a:r>
              <a:rPr lang="nl-NL"/>
              <a:t>SqlAlchemy</a:t>
            </a:r>
          </a:p>
        </p:txBody>
      </p:sp>
      <p:pic>
        <p:nvPicPr>
          <p:cNvPr id="4" name="Picture 4">
            <a:extLst>
              <a:ext uri="{FF2B5EF4-FFF2-40B4-BE49-F238E27FC236}">
                <a16:creationId xmlns:a16="http://schemas.microsoft.com/office/drawing/2014/main" id="{6543954B-16B7-9A9A-EBCD-AB8317A357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3968" y="2711972"/>
            <a:ext cx="5612971" cy="82741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CD332189-966C-2728-F28F-E3FB377F2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20" y="4128430"/>
            <a:ext cx="6840355" cy="3431245"/>
          </a:xfrm>
          <a:prstGeom prst="rect">
            <a:avLst/>
          </a:prstGeom>
        </p:spPr>
      </p:pic>
    </p:spTree>
    <p:extLst>
      <p:ext uri="{BB962C8B-B14F-4D97-AF65-F5344CB8AC3E}">
        <p14:creationId xmlns:p14="http://schemas.microsoft.com/office/powerpoint/2010/main" val="4066995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A8396B-3F04-592C-8432-16BEB6BB5F4E}"/>
              </a:ext>
            </a:extLst>
          </p:cNvPr>
          <p:cNvSpPr>
            <a:spLocks noGrp="1"/>
          </p:cNvSpPr>
          <p:nvPr>
            <p:ph type="title"/>
          </p:nvPr>
        </p:nvSpPr>
        <p:spPr/>
        <p:txBody>
          <a:bodyPr/>
          <a:lstStyle/>
          <a:p>
            <a:r>
              <a:rPr lang="nl-NL"/>
              <a:t>Web Frameworks</a:t>
            </a:r>
          </a:p>
        </p:txBody>
      </p:sp>
      <p:sp>
        <p:nvSpPr>
          <p:cNvPr id="3" name="Tijdelijke aanduiding voor inhoud 2">
            <a:extLst>
              <a:ext uri="{FF2B5EF4-FFF2-40B4-BE49-F238E27FC236}">
                <a16:creationId xmlns:a16="http://schemas.microsoft.com/office/drawing/2014/main" id="{C9B1802E-C371-386F-3583-BAEA1B261145}"/>
              </a:ext>
            </a:extLst>
          </p:cNvPr>
          <p:cNvSpPr>
            <a:spLocks noGrp="1"/>
          </p:cNvSpPr>
          <p:nvPr>
            <p:ph idx="1"/>
          </p:nvPr>
        </p:nvSpPr>
        <p:spPr/>
        <p:txBody>
          <a:bodyPr/>
          <a:lstStyle/>
          <a:p>
            <a:r>
              <a:rPr lang="nl-NL"/>
              <a:t>Django</a:t>
            </a:r>
          </a:p>
          <a:p>
            <a:r>
              <a:rPr lang="nl-NL"/>
              <a:t>Flask</a:t>
            </a:r>
          </a:p>
          <a:p>
            <a:r>
              <a:rPr lang="nl-NL"/>
              <a:t>Pyramid</a:t>
            </a:r>
          </a:p>
          <a:p>
            <a:r>
              <a:rPr lang="nl-NL"/>
              <a:t>Bottle</a:t>
            </a:r>
          </a:p>
          <a:p>
            <a:r>
              <a:rPr lang="nl-NL"/>
              <a:t>Sierra</a:t>
            </a:r>
          </a:p>
          <a:p>
            <a:r>
              <a:rPr lang="nl-NL"/>
              <a:t>FastAPI</a:t>
            </a:r>
          </a:p>
        </p:txBody>
      </p:sp>
    </p:spTree>
    <p:extLst>
      <p:ext uri="{BB962C8B-B14F-4D97-AF65-F5344CB8AC3E}">
        <p14:creationId xmlns:p14="http://schemas.microsoft.com/office/powerpoint/2010/main" val="1646853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BEA1E-2869-FE6F-A6C7-92A782FF823B}"/>
              </a:ext>
            </a:extLst>
          </p:cNvPr>
          <p:cNvSpPr>
            <a:spLocks noGrp="1"/>
          </p:cNvSpPr>
          <p:nvPr>
            <p:ph type="title"/>
          </p:nvPr>
        </p:nvSpPr>
        <p:spPr/>
        <p:txBody>
          <a:bodyPr/>
          <a:lstStyle/>
          <a:p>
            <a:r>
              <a:rPr lang="nl-NL"/>
              <a:t>Web Framework</a:t>
            </a:r>
          </a:p>
        </p:txBody>
      </p:sp>
      <p:sp>
        <p:nvSpPr>
          <p:cNvPr id="3" name="Tijdelijke aanduiding voor inhoud 2">
            <a:extLst>
              <a:ext uri="{FF2B5EF4-FFF2-40B4-BE49-F238E27FC236}">
                <a16:creationId xmlns:a16="http://schemas.microsoft.com/office/drawing/2014/main" id="{ABBBC015-4F01-221D-2783-6B71B6096CD0}"/>
              </a:ext>
            </a:extLst>
          </p:cNvPr>
          <p:cNvSpPr>
            <a:spLocks noGrp="1"/>
          </p:cNvSpPr>
          <p:nvPr>
            <p:ph idx="1"/>
          </p:nvPr>
        </p:nvSpPr>
        <p:spPr/>
        <p:txBody>
          <a:bodyPr/>
          <a:lstStyle/>
          <a:p>
            <a:r>
              <a:rPr lang="nl-NL"/>
              <a:t>Routing</a:t>
            </a:r>
          </a:p>
          <a:p>
            <a:r>
              <a:rPr lang="nl-NL"/>
              <a:t>Database ORM</a:t>
            </a:r>
          </a:p>
          <a:p>
            <a:r>
              <a:rPr lang="nl-NL"/>
              <a:t>Templating</a:t>
            </a:r>
          </a:p>
        </p:txBody>
      </p:sp>
      <p:pic>
        <p:nvPicPr>
          <p:cNvPr id="5" name="Afbeelding 4">
            <a:extLst>
              <a:ext uri="{FF2B5EF4-FFF2-40B4-BE49-F238E27FC236}">
                <a16:creationId xmlns:a16="http://schemas.microsoft.com/office/drawing/2014/main" id="{9B7C25EC-E457-F301-D980-3C91C6516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1" y="3464695"/>
            <a:ext cx="7772400" cy="3955186"/>
          </a:xfrm>
          <a:prstGeom prst="rect">
            <a:avLst/>
          </a:prstGeom>
        </p:spPr>
      </p:pic>
    </p:spTree>
    <p:extLst>
      <p:ext uri="{BB962C8B-B14F-4D97-AF65-F5344CB8AC3E}">
        <p14:creationId xmlns:p14="http://schemas.microsoft.com/office/powerpoint/2010/main" val="2692990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DCA14-CDD9-580A-C9EA-FA0A7463C171}"/>
              </a:ext>
            </a:extLst>
          </p:cNvPr>
          <p:cNvSpPr>
            <a:spLocks noGrp="1"/>
          </p:cNvSpPr>
          <p:nvPr>
            <p:ph type="title"/>
          </p:nvPr>
        </p:nvSpPr>
        <p:spPr/>
        <p:txBody>
          <a:bodyPr/>
          <a:lstStyle/>
          <a:p>
            <a:r>
              <a:rPr lang="nl-NL"/>
              <a:t>RESTful</a:t>
            </a:r>
          </a:p>
        </p:txBody>
      </p:sp>
      <p:sp>
        <p:nvSpPr>
          <p:cNvPr id="3" name="Tijdelijke aanduiding voor inhoud 2">
            <a:extLst>
              <a:ext uri="{FF2B5EF4-FFF2-40B4-BE49-F238E27FC236}">
                <a16:creationId xmlns:a16="http://schemas.microsoft.com/office/drawing/2014/main" id="{2E504E9A-F5FB-FB12-5180-BF3DF9627D28}"/>
              </a:ext>
            </a:extLst>
          </p:cNvPr>
          <p:cNvSpPr>
            <a:spLocks noGrp="1"/>
          </p:cNvSpPr>
          <p:nvPr>
            <p:ph idx="1"/>
          </p:nvPr>
        </p:nvSpPr>
        <p:spPr/>
        <p:txBody>
          <a:bodyPr/>
          <a:lstStyle/>
          <a:p>
            <a:r>
              <a:rPr lang="nl-NL"/>
              <a:t>Client – Server</a:t>
            </a:r>
          </a:p>
          <a:p>
            <a:r>
              <a:rPr lang="nl-NL"/>
              <a:t>Http Verbs – Get, Post, Put, Delete =&gt; CRUD</a:t>
            </a:r>
          </a:p>
          <a:p>
            <a:r>
              <a:rPr lang="nl-NL"/>
              <a:t>Payload – Data - JSON</a:t>
            </a:r>
          </a:p>
        </p:txBody>
      </p:sp>
      <p:pic>
        <p:nvPicPr>
          <p:cNvPr id="6" name="Afbeelding 5">
            <a:extLst>
              <a:ext uri="{FF2B5EF4-FFF2-40B4-BE49-F238E27FC236}">
                <a16:creationId xmlns:a16="http://schemas.microsoft.com/office/drawing/2014/main" id="{DDA66456-9272-1DFA-ED64-7FD296A2E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912" y="3604489"/>
            <a:ext cx="7772400" cy="3955186"/>
          </a:xfrm>
          <a:prstGeom prst="rect">
            <a:avLst/>
          </a:prstGeom>
        </p:spPr>
      </p:pic>
    </p:spTree>
    <p:extLst>
      <p:ext uri="{BB962C8B-B14F-4D97-AF65-F5344CB8AC3E}">
        <p14:creationId xmlns:p14="http://schemas.microsoft.com/office/powerpoint/2010/main" val="1118513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445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851C7-FEB1-B4A7-EBC8-C851022A0986}"/>
              </a:ext>
            </a:extLst>
          </p:cNvPr>
          <p:cNvSpPr>
            <a:spLocks noGrp="1"/>
          </p:cNvSpPr>
          <p:nvPr>
            <p:ph type="title"/>
          </p:nvPr>
        </p:nvSpPr>
        <p:spPr/>
        <p:txBody>
          <a:bodyPr/>
          <a:lstStyle/>
          <a:p>
            <a:r>
              <a:rPr lang="nl-NL"/>
              <a:t>Pythonic / Idiomatic Python</a:t>
            </a:r>
          </a:p>
        </p:txBody>
      </p:sp>
      <p:sp>
        <p:nvSpPr>
          <p:cNvPr id="3" name="Tijdelijke aanduiding voor inhoud 2">
            <a:extLst>
              <a:ext uri="{FF2B5EF4-FFF2-40B4-BE49-F238E27FC236}">
                <a16:creationId xmlns:a16="http://schemas.microsoft.com/office/drawing/2014/main" id="{E1BC9A44-1662-9F88-507C-0A18ACFF0FAE}"/>
              </a:ext>
            </a:extLst>
          </p:cNvPr>
          <p:cNvSpPr>
            <a:spLocks noGrp="1"/>
          </p:cNvSpPr>
          <p:nvPr>
            <p:ph idx="1"/>
          </p:nvPr>
        </p:nvSpPr>
        <p:spPr/>
        <p:txBody>
          <a:bodyPr/>
          <a:lstStyle/>
          <a:p>
            <a:pPr marL="250825" indent="-250825">
              <a:tabLst>
                <a:tab pos="4843463" algn="l"/>
              </a:tabLst>
            </a:pPr>
            <a:r>
              <a:rPr lang="nl-NL"/>
              <a:t>PEP 8 – Style Guide for Python Code	 </a:t>
            </a:r>
            <a:r>
              <a:rPr lang="nl-NL">
                <a:hlinkClick r:id="rId2"/>
              </a:rPr>
              <a:t>https://peps.python.org/pep-0008/</a:t>
            </a:r>
            <a:endParaRPr lang="nl-NL"/>
          </a:p>
          <a:p>
            <a:pPr marL="250825" indent="-250825">
              <a:tabLst>
                <a:tab pos="4843463" algn="l"/>
              </a:tabLst>
            </a:pPr>
            <a:endParaRPr lang="nl-NL"/>
          </a:p>
        </p:txBody>
      </p:sp>
    </p:spTree>
    <p:extLst>
      <p:ext uri="{BB962C8B-B14F-4D97-AF65-F5344CB8AC3E}">
        <p14:creationId xmlns:p14="http://schemas.microsoft.com/office/powerpoint/2010/main" val="991792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D9579-1D3B-0472-A723-5847BDF3B05F}"/>
              </a:ext>
            </a:extLst>
          </p:cNvPr>
          <p:cNvSpPr>
            <a:spLocks noGrp="1"/>
          </p:cNvSpPr>
          <p:nvPr>
            <p:ph type="title"/>
          </p:nvPr>
        </p:nvSpPr>
        <p:spPr/>
        <p:txBody>
          <a:bodyPr/>
          <a:lstStyle/>
          <a:p>
            <a:r>
              <a:rPr lang="nl-NL"/>
              <a:t>Flask</a:t>
            </a:r>
          </a:p>
        </p:txBody>
      </p:sp>
      <p:sp>
        <p:nvSpPr>
          <p:cNvPr id="3" name="Tijdelijke aanduiding voor inhoud 2">
            <a:extLst>
              <a:ext uri="{FF2B5EF4-FFF2-40B4-BE49-F238E27FC236}">
                <a16:creationId xmlns:a16="http://schemas.microsoft.com/office/drawing/2014/main" id="{D2E281F3-2998-BAAE-2F6C-527CCD2483F0}"/>
              </a:ext>
            </a:extLst>
          </p:cNvPr>
          <p:cNvSpPr>
            <a:spLocks noGrp="1"/>
          </p:cNvSpPr>
          <p:nvPr>
            <p:ph idx="1"/>
          </p:nvPr>
        </p:nvSpPr>
        <p:spPr/>
        <p:txBody>
          <a:bodyPr/>
          <a:lstStyle/>
          <a:p>
            <a:r>
              <a:rPr lang="nl-NL" sz="1600" b="1" i="0">
                <a:solidFill>
                  <a:srgbClr val="202122"/>
                </a:solidFill>
                <a:effectLst/>
                <a:latin typeface="Arial" panose="020B0604020202020204" pitchFamily="34" charset="0"/>
              </a:rPr>
              <a:t>Flask</a:t>
            </a:r>
            <a:r>
              <a:rPr lang="nl-NL" sz="1600" b="0" i="0">
                <a:solidFill>
                  <a:srgbClr val="202122"/>
                </a:solidFill>
                <a:effectLst/>
                <a:latin typeface="Arial" panose="020B0604020202020204" pitchFamily="34" charset="0"/>
              </a:rPr>
              <a:t> is a micro </a:t>
            </a:r>
            <a:r>
              <a:rPr lang="nl-NL" sz="1600" b="0" i="0" strike="noStrike">
                <a:solidFill>
                  <a:srgbClr val="0645AD"/>
                </a:solidFill>
                <a:effectLst/>
                <a:latin typeface="Arial" panose="020B0604020202020204" pitchFamily="34" charset="0"/>
                <a:hlinkClick r:id="rId3" tooltip="Web framework"/>
              </a:rPr>
              <a:t>web framework</a:t>
            </a:r>
            <a:r>
              <a:rPr lang="nl-NL" sz="1600" b="0" i="0">
                <a:solidFill>
                  <a:srgbClr val="202122"/>
                </a:solidFill>
                <a:effectLst/>
                <a:latin typeface="Arial" panose="020B0604020202020204" pitchFamily="34" charset="0"/>
              </a:rPr>
              <a:t> written in </a:t>
            </a:r>
            <a:r>
              <a:rPr lang="nl-NL" sz="1600" b="0" i="0" strike="noStrike">
                <a:solidFill>
                  <a:srgbClr val="0645AD"/>
                </a:solidFill>
                <a:effectLst/>
                <a:latin typeface="Arial" panose="020B0604020202020204" pitchFamily="34" charset="0"/>
                <a:hlinkClick r:id="rId4" tooltip="Python (programming language)"/>
              </a:rPr>
              <a:t>Python</a:t>
            </a:r>
            <a:r>
              <a:rPr lang="nl-NL" sz="1600" b="0" i="0">
                <a:solidFill>
                  <a:srgbClr val="202122"/>
                </a:solidFill>
                <a:effectLst/>
                <a:latin typeface="Arial" panose="020B0604020202020204" pitchFamily="34" charset="0"/>
              </a:rPr>
              <a:t>. It is classified as a </a:t>
            </a:r>
            <a:r>
              <a:rPr lang="nl-NL" sz="1600" b="0" i="0" strike="noStrike">
                <a:solidFill>
                  <a:srgbClr val="0645AD"/>
                </a:solidFill>
                <a:effectLst/>
                <a:latin typeface="Arial" panose="020B0604020202020204" pitchFamily="34" charset="0"/>
                <a:hlinkClick r:id="rId5" tooltip="Microframework"/>
              </a:rPr>
              <a:t>microframework</a:t>
            </a:r>
            <a:r>
              <a:rPr lang="nl-NL" sz="1600" b="0" i="0">
                <a:solidFill>
                  <a:srgbClr val="202122"/>
                </a:solidFill>
                <a:effectLst/>
                <a:latin typeface="Arial" panose="020B0604020202020204" pitchFamily="34" charset="0"/>
              </a:rPr>
              <a:t> because it does not require particular tools or libraries.</a:t>
            </a:r>
            <a:r>
              <a:rPr lang="nl-NL" sz="1600" b="0" i="0" strike="noStrike" baseline="30000">
                <a:solidFill>
                  <a:srgbClr val="0645AD"/>
                </a:solidFill>
                <a:effectLst/>
                <a:latin typeface="Arial" panose="020B0604020202020204" pitchFamily="34" charset="0"/>
                <a:hlinkClick r:id="rId6"/>
              </a:rPr>
              <a:t>[2]</a:t>
            </a:r>
            <a:r>
              <a:rPr lang="nl-NL" sz="1600" b="0" i="0">
                <a:solidFill>
                  <a:srgbClr val="202122"/>
                </a:solidFill>
                <a:effectLst/>
                <a:latin typeface="Arial" panose="020B0604020202020204" pitchFamily="34" charset="0"/>
              </a:rPr>
              <a:t> It has no </a:t>
            </a:r>
            <a:r>
              <a:rPr lang="nl-NL" sz="1600" b="0" i="0" strike="noStrike">
                <a:solidFill>
                  <a:srgbClr val="0645AD"/>
                </a:solidFill>
                <a:effectLst/>
                <a:latin typeface="Arial" panose="020B0604020202020204" pitchFamily="34" charset="0"/>
                <a:hlinkClick r:id="rId7" tooltip="Database"/>
              </a:rPr>
              <a:t>database</a:t>
            </a:r>
            <a:r>
              <a:rPr lang="nl-NL" sz="1600" b="0" i="0">
                <a:solidFill>
                  <a:srgbClr val="202122"/>
                </a:solidFill>
                <a:effectLst/>
                <a:latin typeface="Arial" panose="020B0604020202020204" pitchFamily="34" charset="0"/>
              </a:rPr>
              <a:t> abstraction layer, form validation, or any other components where pre-existing third-party libraries provide common functions. However, Flask supports extensions that can add application features as if they were implemented in Flask itself. Extensions exist for </a:t>
            </a:r>
            <a:r>
              <a:rPr lang="nl-NL" sz="1600" b="0" i="0" strike="noStrike">
                <a:solidFill>
                  <a:srgbClr val="0645AD"/>
                </a:solidFill>
                <a:effectLst/>
                <a:latin typeface="Arial" panose="020B0604020202020204" pitchFamily="34" charset="0"/>
                <a:hlinkClick r:id="rId8" tooltip="Object–relational mapping"/>
              </a:rPr>
              <a:t>object-relational mappers</a:t>
            </a:r>
            <a:r>
              <a:rPr lang="nl-NL" sz="1600" b="0" i="0">
                <a:solidFill>
                  <a:srgbClr val="202122"/>
                </a:solidFill>
                <a:effectLst/>
                <a:latin typeface="Arial" panose="020B0604020202020204" pitchFamily="34" charset="0"/>
              </a:rPr>
              <a:t>, form validation, upload handling, various open authentication technologies and several common framework related tools.</a:t>
            </a:r>
            <a:endParaRPr lang="nl-NL" sz="1600"/>
          </a:p>
        </p:txBody>
      </p:sp>
      <p:pic>
        <p:nvPicPr>
          <p:cNvPr id="4" name="Afbeelding 3">
            <a:extLst>
              <a:ext uri="{FF2B5EF4-FFF2-40B4-BE49-F238E27FC236}">
                <a16:creationId xmlns:a16="http://schemas.microsoft.com/office/drawing/2014/main" id="{3636828C-FB2F-5726-4D23-3F993B3D81DC}"/>
              </a:ext>
            </a:extLst>
          </p:cNvPr>
          <p:cNvPicPr>
            <a:picLocks noChangeAspect="1"/>
          </p:cNvPicPr>
          <p:nvPr/>
        </p:nvPicPr>
        <p:blipFill>
          <a:blip r:embed="rId9"/>
          <a:stretch>
            <a:fillRect/>
          </a:stretch>
        </p:blipFill>
        <p:spPr>
          <a:xfrm>
            <a:off x="6821567" y="4211629"/>
            <a:ext cx="2654300" cy="1041400"/>
          </a:xfrm>
          <a:prstGeom prst="rect">
            <a:avLst/>
          </a:prstGeom>
        </p:spPr>
      </p:pic>
    </p:spTree>
    <p:extLst>
      <p:ext uri="{BB962C8B-B14F-4D97-AF65-F5344CB8AC3E}">
        <p14:creationId xmlns:p14="http://schemas.microsoft.com/office/powerpoint/2010/main" val="4275927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48489-842E-B265-643F-7F4E7637A798}"/>
              </a:ext>
            </a:extLst>
          </p:cNvPr>
          <p:cNvSpPr>
            <a:spLocks noGrp="1"/>
          </p:cNvSpPr>
          <p:nvPr>
            <p:ph type="title"/>
          </p:nvPr>
        </p:nvSpPr>
        <p:spPr/>
        <p:txBody>
          <a:bodyPr/>
          <a:lstStyle/>
          <a:p>
            <a:r>
              <a:rPr lang="nl-NL"/>
              <a:t>FastAPI</a:t>
            </a:r>
          </a:p>
        </p:txBody>
      </p:sp>
      <p:sp>
        <p:nvSpPr>
          <p:cNvPr id="3" name="Tijdelijke aanduiding voor inhoud 2">
            <a:extLst>
              <a:ext uri="{FF2B5EF4-FFF2-40B4-BE49-F238E27FC236}">
                <a16:creationId xmlns:a16="http://schemas.microsoft.com/office/drawing/2014/main" id="{68F8E79F-C45C-B252-AF07-AA9662171BA6}"/>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399861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a:p>
            <a:r>
              <a:rPr lang="nl-NL" b="1"/>
              <a:t>Dash</a:t>
            </a:r>
          </a:p>
          <a:p>
            <a:r>
              <a:rPr lang="nl-NL" b="1"/>
              <a:t>Jupyter Widgets</a:t>
            </a:r>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3"/>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AA2570-C395-97AE-DE04-9E1A1B221FCE}"/>
              </a:ext>
            </a:extLst>
          </p:cNvPr>
          <p:cNvSpPr>
            <a:spLocks noGrp="1"/>
          </p:cNvSpPr>
          <p:nvPr>
            <p:ph type="title"/>
          </p:nvPr>
        </p:nvSpPr>
        <p:spPr/>
        <p:txBody>
          <a:bodyPr/>
          <a:lstStyle/>
          <a:p>
            <a:r>
              <a:rPr lang="nl-NL"/>
              <a:t>tkinter</a:t>
            </a:r>
          </a:p>
        </p:txBody>
      </p:sp>
      <p:sp>
        <p:nvSpPr>
          <p:cNvPr id="3" name="Tijdelijke aanduiding voor inhoud 2">
            <a:extLst>
              <a:ext uri="{FF2B5EF4-FFF2-40B4-BE49-F238E27FC236}">
                <a16:creationId xmlns:a16="http://schemas.microsoft.com/office/drawing/2014/main" id="{A6C914FA-BEF1-FB19-5D5A-723C270BAB04}"/>
              </a:ext>
            </a:extLst>
          </p:cNvPr>
          <p:cNvSpPr>
            <a:spLocks noGrp="1"/>
          </p:cNvSpPr>
          <p:nvPr>
            <p:ph idx="1"/>
          </p:nvPr>
        </p:nvSpPr>
        <p:spPr/>
        <p:txBody>
          <a:bodyPr/>
          <a:lstStyle/>
          <a:p>
            <a:r>
              <a:rPr lang="nl-NL"/>
              <a:t>widgets</a:t>
            </a:r>
          </a:p>
          <a:p>
            <a:endParaRPr lang="nl-NL"/>
          </a:p>
          <a:p>
            <a:endParaRPr lang="nl-NL"/>
          </a:p>
          <a:p>
            <a:r>
              <a:rPr lang="nl-NL"/>
              <a:t>Layout Managers</a:t>
            </a:r>
          </a:p>
          <a:p>
            <a:pPr lvl="1"/>
            <a:r>
              <a:rPr lang="nl-NL"/>
              <a:t>pack</a:t>
            </a:r>
          </a:p>
          <a:p>
            <a:pPr lvl="1"/>
            <a:r>
              <a:rPr lang="nl-NL"/>
              <a:t>grid</a:t>
            </a:r>
          </a:p>
          <a:p>
            <a:pPr lvl="1"/>
            <a:r>
              <a:rPr lang="nl-NL"/>
              <a:t>place</a:t>
            </a:r>
          </a:p>
        </p:txBody>
      </p:sp>
      <p:sp>
        <p:nvSpPr>
          <p:cNvPr id="7" name="Tekstvak 6">
            <a:extLst>
              <a:ext uri="{FF2B5EF4-FFF2-40B4-BE49-F238E27FC236}">
                <a16:creationId xmlns:a16="http://schemas.microsoft.com/office/drawing/2014/main" id="{ED85E677-204F-56CB-AB30-A68E2CD68EA2}"/>
              </a:ext>
            </a:extLst>
          </p:cNvPr>
          <p:cNvSpPr txBox="1"/>
          <p:nvPr/>
        </p:nvSpPr>
        <p:spPr>
          <a:xfrm>
            <a:off x="6552480" y="1547589"/>
            <a:ext cx="2664810" cy="5078313"/>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r>
              <a:rPr lang="nl-NL">
                <a:solidFill>
                  <a:schemeClr val="tx1"/>
                </a:solidFill>
              </a:rPr>
              <a:t>Tkinter Frame</a:t>
            </a:r>
          </a:p>
          <a:p>
            <a:r>
              <a:rPr lang="nl-NL">
                <a:solidFill>
                  <a:schemeClr val="tx1"/>
                </a:solidFill>
              </a:rPr>
              <a:t>Tkinter Button</a:t>
            </a:r>
          </a:p>
          <a:p>
            <a:r>
              <a:rPr lang="nl-NL">
                <a:solidFill>
                  <a:schemeClr val="tx1"/>
                </a:solidFill>
              </a:rPr>
              <a:t>Tkinter Label</a:t>
            </a:r>
          </a:p>
          <a:p>
            <a:r>
              <a:rPr lang="nl-NL">
                <a:solidFill>
                  <a:schemeClr val="tx1"/>
                </a:solidFill>
              </a:rPr>
              <a:t>Tkinter Entry</a:t>
            </a:r>
          </a:p>
          <a:p>
            <a:r>
              <a:rPr lang="nl-NL">
                <a:solidFill>
                  <a:schemeClr val="tx1"/>
                </a:solidFill>
              </a:rPr>
              <a:t>Tkinter Radio Button</a:t>
            </a:r>
          </a:p>
          <a:p>
            <a:r>
              <a:rPr lang="nl-NL">
                <a:solidFill>
                  <a:schemeClr val="tx1"/>
                </a:solidFill>
              </a:rPr>
              <a:t>Tkinter Check Button</a:t>
            </a:r>
          </a:p>
          <a:p>
            <a:r>
              <a:rPr lang="nl-NL">
                <a:solidFill>
                  <a:schemeClr val="tx1"/>
                </a:solidFill>
              </a:rPr>
              <a:t>Tkinter Combobox</a:t>
            </a:r>
          </a:p>
          <a:p>
            <a:r>
              <a:rPr lang="nl-NL">
                <a:solidFill>
                  <a:schemeClr val="tx1"/>
                </a:solidFill>
              </a:rPr>
              <a:t>Tkinter Menu Button</a:t>
            </a:r>
          </a:p>
          <a:p>
            <a:r>
              <a:rPr lang="nl-NL">
                <a:solidFill>
                  <a:schemeClr val="tx1"/>
                </a:solidFill>
              </a:rPr>
              <a:t>Tkinter Toplevel</a:t>
            </a:r>
          </a:p>
          <a:p>
            <a:r>
              <a:rPr lang="nl-NL">
                <a:solidFill>
                  <a:schemeClr val="tx1"/>
                </a:solidFill>
              </a:rPr>
              <a:t>Tkinter Scrollbar</a:t>
            </a:r>
          </a:p>
          <a:p>
            <a:r>
              <a:rPr lang="nl-NL">
                <a:solidFill>
                  <a:schemeClr val="tx1"/>
                </a:solidFill>
              </a:rPr>
              <a:t>Tkinter Menu</a:t>
            </a:r>
          </a:p>
          <a:p>
            <a:r>
              <a:rPr lang="nl-NL">
                <a:solidFill>
                  <a:schemeClr val="tx1"/>
                </a:solidFill>
              </a:rPr>
              <a:t>Tkinter List Box</a:t>
            </a:r>
          </a:p>
          <a:p>
            <a:r>
              <a:rPr lang="nl-NL">
                <a:solidFill>
                  <a:schemeClr val="tx1"/>
                </a:solidFill>
              </a:rPr>
              <a:t>Tkinter Text Widget</a:t>
            </a:r>
          </a:p>
          <a:p>
            <a:r>
              <a:rPr lang="nl-NL">
                <a:solidFill>
                  <a:schemeClr val="tx1"/>
                </a:solidFill>
              </a:rPr>
              <a:t>Tkinter Canvas</a:t>
            </a:r>
          </a:p>
          <a:p>
            <a:r>
              <a:rPr lang="nl-NL">
                <a:solidFill>
                  <a:schemeClr val="tx1"/>
                </a:solidFill>
              </a:rPr>
              <a:t>Tkinter Scale</a:t>
            </a:r>
          </a:p>
          <a:p>
            <a:r>
              <a:rPr lang="nl-NL">
                <a:solidFill>
                  <a:schemeClr val="tx1"/>
                </a:solidFill>
              </a:rPr>
              <a:t>Tkinter LabelFrame</a:t>
            </a:r>
          </a:p>
          <a:p>
            <a:r>
              <a:rPr lang="nl-NL">
                <a:solidFill>
                  <a:schemeClr val="tx1"/>
                </a:solidFill>
              </a:rPr>
              <a:t>Tkinter SpinBox</a:t>
            </a:r>
          </a:p>
          <a:p>
            <a:r>
              <a:rPr lang="nl-NL">
                <a:solidFill>
                  <a:schemeClr val="tx1"/>
                </a:solidFill>
              </a:rPr>
              <a:t>Tkinter Color Chooser</a:t>
            </a:r>
          </a:p>
        </p:txBody>
      </p:sp>
    </p:spTree>
    <p:extLst>
      <p:ext uri="{BB962C8B-B14F-4D97-AF65-F5344CB8AC3E}">
        <p14:creationId xmlns:p14="http://schemas.microsoft.com/office/powerpoint/2010/main" val="2923562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436F9-0948-BDC1-11FE-71C764CAFC1F}"/>
              </a:ext>
            </a:extLst>
          </p:cNvPr>
          <p:cNvSpPr>
            <a:spLocks noGrp="1"/>
          </p:cNvSpPr>
          <p:nvPr>
            <p:ph type="title"/>
          </p:nvPr>
        </p:nvSpPr>
        <p:spPr/>
        <p:txBody>
          <a:bodyPr/>
          <a:lstStyle/>
          <a:p>
            <a:r>
              <a:rPr lang="nl-NL"/>
              <a:t>Distributions</a:t>
            </a:r>
          </a:p>
        </p:txBody>
      </p:sp>
      <p:sp>
        <p:nvSpPr>
          <p:cNvPr id="3" name="Tijdelijke aanduiding voor inhoud 2">
            <a:extLst>
              <a:ext uri="{FF2B5EF4-FFF2-40B4-BE49-F238E27FC236}">
                <a16:creationId xmlns:a16="http://schemas.microsoft.com/office/drawing/2014/main" id="{011BDDBE-91ED-953A-5D2B-29B0C0A18BC4}"/>
              </a:ext>
            </a:extLst>
          </p:cNvPr>
          <p:cNvSpPr>
            <a:spLocks noGrp="1"/>
          </p:cNvSpPr>
          <p:nvPr>
            <p:ph idx="1"/>
          </p:nvPr>
        </p:nvSpPr>
        <p:spPr/>
        <p:txBody>
          <a:bodyPr/>
          <a:lstStyle/>
          <a:p>
            <a:r>
              <a:rPr lang="nl-NL"/>
              <a:t>py2exe</a:t>
            </a:r>
          </a:p>
          <a:p>
            <a:r>
              <a:rPr lang="nl-NL"/>
              <a:t>py2app</a:t>
            </a:r>
          </a:p>
          <a:p>
            <a:endParaRPr lang="nl-NL"/>
          </a:p>
        </p:txBody>
      </p:sp>
    </p:spTree>
    <p:extLst>
      <p:ext uri="{BB962C8B-B14F-4D97-AF65-F5344CB8AC3E}">
        <p14:creationId xmlns:p14="http://schemas.microsoft.com/office/powerpoint/2010/main" val="1203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253DA-CEA1-CE9A-3076-AB48CF916AD2}"/>
              </a:ext>
            </a:extLst>
          </p:cNvPr>
          <p:cNvSpPr>
            <a:spLocks noGrp="1"/>
          </p:cNvSpPr>
          <p:nvPr>
            <p:ph type="title"/>
          </p:nvPr>
        </p:nvSpPr>
        <p:spPr/>
        <p:txBody>
          <a:bodyPr/>
          <a:lstStyle/>
          <a:p>
            <a:r>
              <a:rPr lang="nl-NL"/>
              <a:t>pip</a:t>
            </a:r>
          </a:p>
        </p:txBody>
      </p:sp>
      <p:sp>
        <p:nvSpPr>
          <p:cNvPr id="4" name="Tijdelijke aanduiding voor inhoud 3">
            <a:extLst>
              <a:ext uri="{FF2B5EF4-FFF2-40B4-BE49-F238E27FC236}">
                <a16:creationId xmlns:a16="http://schemas.microsoft.com/office/drawing/2014/main" id="{2327BBCD-ADF2-0D99-74ED-62719F281975}"/>
              </a:ext>
            </a:extLst>
          </p:cNvPr>
          <p:cNvSpPr txBox="1">
            <a:spLocks/>
          </p:cNvSpPr>
          <p:nvPr/>
        </p:nvSpPr>
        <p:spPr>
          <a:xfrm>
            <a:off x="575816" y="6612734"/>
            <a:ext cx="5133258" cy="56630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400" dirty="0">
                <a:solidFill>
                  <a:schemeClr val="bg1"/>
                </a:solidFill>
                <a:latin typeface="Courier New" panose="02070309020205020404" pitchFamily="49" charset="0"/>
                <a:cs typeface="Courier New" panose="02070309020205020404" pitchFamily="49" charset="0"/>
              </a:rPr>
              <a:t>$ pip list &gt; </a:t>
            </a:r>
            <a:r>
              <a:rPr lang="nl-NL" sz="1400" dirty="0" err="1">
                <a:solidFill>
                  <a:schemeClr val="bg1"/>
                </a:solidFill>
                <a:latin typeface="Courier New" panose="02070309020205020404" pitchFamily="49" charset="0"/>
                <a:cs typeface="Courier New" panose="02070309020205020404" pitchFamily="49" charset="0"/>
              </a:rPr>
              <a:t>requirements.txt</a:t>
            </a:r>
            <a:endParaRPr lang="nl-NL" sz="1400" dirty="0">
              <a:solidFill>
                <a:schemeClr val="bg1"/>
              </a:solidFill>
              <a:latin typeface="Courier New" panose="02070309020205020404" pitchFamily="49" charset="0"/>
              <a:cs typeface="Courier New" panose="02070309020205020404" pitchFamily="49" charset="0"/>
            </a:endParaRPr>
          </a:p>
          <a:p>
            <a:pPr marL="0" indent="0">
              <a:buNone/>
            </a:pPr>
            <a:r>
              <a:rPr lang="nl-NL" sz="1400" dirty="0">
                <a:solidFill>
                  <a:schemeClr val="bg1"/>
                </a:solidFill>
                <a:latin typeface="Courier New" panose="02070309020205020404" pitchFamily="49" charset="0"/>
                <a:cs typeface="Courier New" panose="02070309020205020404" pitchFamily="49" charset="0"/>
              </a:rPr>
              <a:t>$ pip </a:t>
            </a:r>
            <a:r>
              <a:rPr lang="nl-NL" sz="1400" dirty="0" err="1">
                <a:solidFill>
                  <a:schemeClr val="bg1"/>
                </a:solidFill>
                <a:latin typeface="Courier New" panose="02070309020205020404" pitchFamily="49" charset="0"/>
                <a:cs typeface="Courier New" panose="02070309020205020404" pitchFamily="49" charset="0"/>
              </a:rPr>
              <a:t>install</a:t>
            </a:r>
            <a:r>
              <a:rPr lang="nl-NL" sz="1400" dirty="0">
                <a:solidFill>
                  <a:schemeClr val="bg1"/>
                </a:solidFill>
                <a:latin typeface="Courier New" panose="02070309020205020404" pitchFamily="49" charset="0"/>
                <a:cs typeface="Courier New" panose="02070309020205020404" pitchFamily="49" charset="0"/>
              </a:rPr>
              <a:t> -r </a:t>
            </a:r>
            <a:r>
              <a:rPr lang="nl-NL" sz="1400" dirty="0" err="1">
                <a:solidFill>
                  <a:schemeClr val="bg1"/>
                </a:solidFill>
                <a:latin typeface="Courier New" panose="02070309020205020404" pitchFamily="49" charset="0"/>
                <a:cs typeface="Courier New" panose="02070309020205020404" pitchFamily="49" charset="0"/>
              </a:rPr>
              <a:t>requirements.txt</a:t>
            </a:r>
            <a:endParaRPr lang="nl-NL" sz="1400" dirty="0">
              <a:solidFill>
                <a:schemeClr val="bg1"/>
              </a:solidFill>
              <a:latin typeface="Courier New" panose="02070309020205020404" pitchFamily="49" charset="0"/>
              <a:cs typeface="Courier New" panose="02070309020205020404" pitchFamily="49" charset="0"/>
            </a:endParaRPr>
          </a:p>
        </p:txBody>
      </p:sp>
      <p:sp>
        <p:nvSpPr>
          <p:cNvPr id="5" name="Tekstvak 4">
            <a:extLst>
              <a:ext uri="{FF2B5EF4-FFF2-40B4-BE49-F238E27FC236}">
                <a16:creationId xmlns:a16="http://schemas.microsoft.com/office/drawing/2014/main" id="{16961704-31AB-E1D5-F9D2-8607553B65E9}"/>
              </a:ext>
            </a:extLst>
          </p:cNvPr>
          <p:cNvSpPr txBox="1"/>
          <p:nvPr/>
        </p:nvSpPr>
        <p:spPr>
          <a:xfrm>
            <a:off x="575816" y="1763613"/>
            <a:ext cx="8892931" cy="4616648"/>
          </a:xfrm>
          <a:prstGeom prst="rect">
            <a:avLst/>
          </a:prstGeom>
          <a:noFill/>
        </p:spPr>
        <p:txBody>
          <a:bodyPr wrap="square" rtlCol="0">
            <a:spAutoFit/>
          </a:bodyPr>
          <a:lstStyle/>
          <a:p>
            <a:pPr algn="l"/>
            <a:r>
              <a:rPr lang="nl-NL" sz="1400" dirty="0">
                <a:solidFill>
                  <a:schemeClr val="tx1"/>
                </a:solidFill>
                <a:latin typeface="Consolas" panose="020B0609020204030204" pitchFamily="49" charset="0"/>
                <a:cs typeface="Consolas" panose="020B0609020204030204" pitchFamily="49" charset="0"/>
              </a:rPr>
              <a:t>Usage:</a:t>
            </a:r>
          </a:p>
          <a:p>
            <a:pPr algn="l"/>
            <a:r>
              <a:rPr lang="nl-NL" sz="1400" dirty="0">
                <a:solidFill>
                  <a:schemeClr val="tx1"/>
                </a:solidFill>
                <a:latin typeface="Consolas" panose="020B0609020204030204" pitchFamily="49" charset="0"/>
                <a:cs typeface="Consolas" panose="020B0609020204030204" pitchFamily="49" charset="0"/>
              </a:rPr>
              <a:t>  pip &lt;command&gt; [options]</a:t>
            </a:r>
          </a:p>
          <a:p>
            <a:pPr algn="l"/>
            <a:endParaRPr lang="nl-NL" sz="1400" dirty="0">
              <a:solidFill>
                <a:schemeClr val="tx1"/>
              </a:solidFill>
              <a:latin typeface="Consolas" panose="020B0609020204030204" pitchFamily="49" charset="0"/>
              <a:cs typeface="Consolas" panose="020B0609020204030204" pitchFamily="49" charset="0"/>
            </a:endParaRPr>
          </a:p>
          <a:p>
            <a:pPr algn="l"/>
            <a:r>
              <a:rPr lang="nl-NL" sz="1400" dirty="0">
                <a:solidFill>
                  <a:schemeClr val="tx1"/>
                </a:solidFill>
                <a:latin typeface="Consolas" panose="020B0609020204030204" pitchFamily="49" charset="0"/>
                <a:cs typeface="Consolas" panose="020B0609020204030204" pitchFamily="49" charset="0"/>
              </a:rPr>
              <a:t>Commands:</a:t>
            </a:r>
          </a:p>
          <a:p>
            <a:pPr algn="l"/>
            <a:r>
              <a:rPr lang="nl-NL" sz="1400" dirty="0">
                <a:solidFill>
                  <a:schemeClr val="tx1"/>
                </a:solidFill>
                <a:latin typeface="Consolas" panose="020B0609020204030204" pitchFamily="49" charset="0"/>
                <a:cs typeface="Consolas" panose="020B0609020204030204" pitchFamily="49" charset="0"/>
              </a:rPr>
              <a:t>  install                     Install packages.</a:t>
            </a:r>
          </a:p>
          <a:p>
            <a:pPr algn="l"/>
            <a:r>
              <a:rPr lang="nl-NL" sz="1400" dirty="0">
                <a:solidFill>
                  <a:schemeClr val="tx1"/>
                </a:solidFill>
                <a:latin typeface="Consolas" panose="020B0609020204030204" pitchFamily="49" charset="0"/>
                <a:cs typeface="Consolas" panose="020B0609020204030204" pitchFamily="49" charset="0"/>
              </a:rPr>
              <a:t>  download                    Download packages.</a:t>
            </a:r>
          </a:p>
          <a:p>
            <a:pPr algn="l"/>
            <a:r>
              <a:rPr lang="nl-NL" sz="1400" dirty="0">
                <a:solidFill>
                  <a:schemeClr val="tx1"/>
                </a:solidFill>
                <a:latin typeface="Consolas" panose="020B0609020204030204" pitchFamily="49" charset="0"/>
                <a:cs typeface="Consolas" panose="020B0609020204030204" pitchFamily="49" charset="0"/>
              </a:rPr>
              <a:t>  uninstall                   Uninstall packages.</a:t>
            </a:r>
          </a:p>
          <a:p>
            <a:pPr algn="l"/>
            <a:r>
              <a:rPr lang="nl-NL" sz="1400" dirty="0">
                <a:solidFill>
                  <a:schemeClr val="tx1"/>
                </a:solidFill>
                <a:latin typeface="Consolas" panose="020B0609020204030204" pitchFamily="49" charset="0"/>
                <a:cs typeface="Consolas" panose="020B0609020204030204" pitchFamily="49" charset="0"/>
              </a:rPr>
              <a:t>  freeze                      Output installed packages in requirements format.</a:t>
            </a:r>
          </a:p>
          <a:p>
            <a:pPr algn="l"/>
            <a:r>
              <a:rPr lang="nl-NL" sz="1400" dirty="0">
                <a:solidFill>
                  <a:schemeClr val="tx1"/>
                </a:solidFill>
                <a:latin typeface="Consolas" panose="020B0609020204030204" pitchFamily="49" charset="0"/>
                <a:cs typeface="Consolas" panose="020B0609020204030204" pitchFamily="49" charset="0"/>
              </a:rPr>
              <a:t>  inspect                     Inspect the python environment.</a:t>
            </a:r>
          </a:p>
          <a:p>
            <a:pPr algn="l"/>
            <a:r>
              <a:rPr lang="nl-NL" sz="1400" dirty="0">
                <a:solidFill>
                  <a:schemeClr val="tx1"/>
                </a:solidFill>
                <a:latin typeface="Consolas" panose="020B0609020204030204" pitchFamily="49" charset="0"/>
                <a:cs typeface="Consolas" panose="020B0609020204030204" pitchFamily="49" charset="0"/>
              </a:rPr>
              <a:t>  list                        List installed packages.</a:t>
            </a:r>
          </a:p>
          <a:p>
            <a:pPr algn="l"/>
            <a:r>
              <a:rPr lang="nl-NL" sz="1400" dirty="0">
                <a:solidFill>
                  <a:schemeClr val="tx1"/>
                </a:solidFill>
                <a:latin typeface="Consolas" panose="020B0609020204030204" pitchFamily="49" charset="0"/>
                <a:cs typeface="Consolas" panose="020B0609020204030204" pitchFamily="49" charset="0"/>
              </a:rPr>
              <a:t>  show                        Show information about installed packages.</a:t>
            </a:r>
          </a:p>
          <a:p>
            <a:pPr algn="l"/>
            <a:r>
              <a:rPr lang="nl-NL" sz="1400" dirty="0">
                <a:solidFill>
                  <a:schemeClr val="tx1"/>
                </a:solidFill>
                <a:latin typeface="Consolas" panose="020B0609020204030204" pitchFamily="49" charset="0"/>
                <a:cs typeface="Consolas" panose="020B0609020204030204" pitchFamily="49" charset="0"/>
              </a:rPr>
              <a:t>  check                       Verify installed packages have compatible dependencies.</a:t>
            </a:r>
          </a:p>
          <a:p>
            <a:pPr algn="l"/>
            <a:r>
              <a:rPr lang="nl-NL" sz="1400" dirty="0">
                <a:solidFill>
                  <a:schemeClr val="tx1"/>
                </a:solidFill>
                <a:latin typeface="Consolas" panose="020B0609020204030204" pitchFamily="49" charset="0"/>
                <a:cs typeface="Consolas" panose="020B0609020204030204" pitchFamily="49" charset="0"/>
              </a:rPr>
              <a:t>  config                      Manage local and global configuration.</a:t>
            </a:r>
          </a:p>
          <a:p>
            <a:pPr algn="l"/>
            <a:r>
              <a:rPr lang="nl-NL" sz="1400" dirty="0">
                <a:solidFill>
                  <a:schemeClr val="tx1"/>
                </a:solidFill>
                <a:latin typeface="Consolas" panose="020B0609020204030204" pitchFamily="49" charset="0"/>
                <a:cs typeface="Consolas" panose="020B0609020204030204" pitchFamily="49" charset="0"/>
              </a:rPr>
              <a:t>  search                      Search PyPI for packages.</a:t>
            </a:r>
          </a:p>
          <a:p>
            <a:pPr algn="l"/>
            <a:r>
              <a:rPr lang="nl-NL" sz="1400" dirty="0">
                <a:solidFill>
                  <a:schemeClr val="tx1"/>
                </a:solidFill>
                <a:latin typeface="Consolas" panose="020B0609020204030204" pitchFamily="49" charset="0"/>
                <a:cs typeface="Consolas" panose="020B0609020204030204" pitchFamily="49" charset="0"/>
              </a:rPr>
              <a:t>  cache                       Inspect and manage pip's wheel cache.</a:t>
            </a:r>
          </a:p>
          <a:p>
            <a:pPr algn="l"/>
            <a:r>
              <a:rPr lang="nl-NL" sz="1400" dirty="0">
                <a:solidFill>
                  <a:schemeClr val="tx1"/>
                </a:solidFill>
                <a:latin typeface="Consolas" panose="020B0609020204030204" pitchFamily="49" charset="0"/>
                <a:cs typeface="Consolas" panose="020B0609020204030204" pitchFamily="49" charset="0"/>
              </a:rPr>
              <a:t>  index                       Inspect information available from package indexes.</a:t>
            </a:r>
          </a:p>
          <a:p>
            <a:pPr algn="l"/>
            <a:r>
              <a:rPr lang="nl-NL" sz="1400" dirty="0">
                <a:solidFill>
                  <a:schemeClr val="tx1"/>
                </a:solidFill>
                <a:latin typeface="Consolas" panose="020B0609020204030204" pitchFamily="49" charset="0"/>
                <a:cs typeface="Consolas" panose="020B0609020204030204" pitchFamily="49" charset="0"/>
              </a:rPr>
              <a:t>  wheel                       Build wheels from your requirements.</a:t>
            </a:r>
          </a:p>
          <a:p>
            <a:pPr algn="l"/>
            <a:r>
              <a:rPr lang="nl-NL" sz="1400" dirty="0">
                <a:solidFill>
                  <a:schemeClr val="tx1"/>
                </a:solidFill>
                <a:latin typeface="Consolas" panose="020B0609020204030204" pitchFamily="49" charset="0"/>
                <a:cs typeface="Consolas" panose="020B0609020204030204" pitchFamily="49" charset="0"/>
              </a:rPr>
              <a:t>  hash                        Compute hashes of package archives.</a:t>
            </a:r>
          </a:p>
          <a:p>
            <a:pPr algn="l"/>
            <a:r>
              <a:rPr lang="nl-NL" sz="1400" dirty="0">
                <a:solidFill>
                  <a:schemeClr val="tx1"/>
                </a:solidFill>
                <a:latin typeface="Consolas" panose="020B0609020204030204" pitchFamily="49" charset="0"/>
                <a:cs typeface="Consolas" panose="020B0609020204030204" pitchFamily="49" charset="0"/>
              </a:rPr>
              <a:t>  completion                  A helper command used for command completion.</a:t>
            </a:r>
          </a:p>
          <a:p>
            <a:pPr algn="l"/>
            <a:r>
              <a:rPr lang="nl-NL" sz="1400" dirty="0">
                <a:solidFill>
                  <a:schemeClr val="tx1"/>
                </a:solidFill>
                <a:latin typeface="Consolas" panose="020B0609020204030204" pitchFamily="49" charset="0"/>
                <a:cs typeface="Consolas" panose="020B0609020204030204" pitchFamily="49" charset="0"/>
              </a:rPr>
              <a:t>  debug                       Show information useful for debugging.</a:t>
            </a:r>
          </a:p>
          <a:p>
            <a:pPr algn="l"/>
            <a:r>
              <a:rPr lang="nl-NL" sz="1400" dirty="0">
                <a:solidFill>
                  <a:schemeClr val="tx1"/>
                </a:solidFill>
                <a:latin typeface="Consolas" panose="020B0609020204030204" pitchFamily="49" charset="0"/>
                <a:cs typeface="Consolas" panose="020B0609020204030204" pitchFamily="49" charset="0"/>
              </a:rPr>
              <a:t>  help                        Show help for commands.</a:t>
            </a:r>
          </a:p>
        </p:txBody>
      </p:sp>
    </p:spTree>
    <p:extLst>
      <p:ext uri="{BB962C8B-B14F-4D97-AF65-F5344CB8AC3E}">
        <p14:creationId xmlns:p14="http://schemas.microsoft.com/office/powerpoint/2010/main" val="1914701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5212C5-09A8-C078-63B7-3CDAE6DEBBA4}"/>
              </a:ext>
            </a:extLst>
          </p:cNvPr>
          <p:cNvSpPr>
            <a:spLocks noGrp="1"/>
          </p:cNvSpPr>
          <p:nvPr>
            <p:ph type="title"/>
          </p:nvPr>
        </p:nvSpPr>
        <p:spPr/>
        <p:txBody>
          <a:bodyPr/>
          <a:lstStyle/>
          <a:p>
            <a:r>
              <a:rPr lang="nl-NL"/>
              <a:t>Project structure</a:t>
            </a:r>
          </a:p>
        </p:txBody>
      </p:sp>
      <p:sp>
        <p:nvSpPr>
          <p:cNvPr id="8" name="Tijdelijke aanduiding voor inhoud 7">
            <a:extLst>
              <a:ext uri="{FF2B5EF4-FFF2-40B4-BE49-F238E27FC236}">
                <a16:creationId xmlns:a16="http://schemas.microsoft.com/office/drawing/2014/main" id="{7DCD9488-207B-F512-A1AB-F3717A6723AB}"/>
              </a:ext>
            </a:extLst>
          </p:cNvPr>
          <p:cNvSpPr>
            <a:spLocks noGrp="1"/>
          </p:cNvSpPr>
          <p:nvPr>
            <p:ph idx="1"/>
          </p:nvPr>
        </p:nvSpPr>
        <p:spPr/>
        <p:txBody>
          <a:bodyPr/>
          <a:lstStyle/>
          <a:p>
            <a:r>
              <a:rPr lang="nl-NL"/>
              <a:t>https://docs.python-guide.org/writing/structure/</a:t>
            </a:r>
          </a:p>
        </p:txBody>
      </p:sp>
      <p:sp>
        <p:nvSpPr>
          <p:cNvPr id="5" name="Tekstvak 4">
            <a:extLst>
              <a:ext uri="{FF2B5EF4-FFF2-40B4-BE49-F238E27FC236}">
                <a16:creationId xmlns:a16="http://schemas.microsoft.com/office/drawing/2014/main" id="{4D8C8CBE-2E16-F61F-B9B9-B3B9146732F4}"/>
              </a:ext>
            </a:extLst>
          </p:cNvPr>
          <p:cNvSpPr txBox="1"/>
          <p:nvPr/>
        </p:nvSpPr>
        <p:spPr>
          <a:xfrm>
            <a:off x="7272560" y="127105"/>
            <a:ext cx="2664296" cy="7347378"/>
          </a:xfrm>
          <a:prstGeom prst="rect">
            <a:avLst/>
          </a:prstGeom>
          <a:solidFill>
            <a:schemeClr val="accent6">
              <a:lumMod val="40000"/>
              <a:lumOff val="60000"/>
            </a:schemeClr>
          </a:solidFill>
          <a:ln>
            <a:solidFill>
              <a:schemeClr val="tx2">
                <a:lumMod val="50000"/>
              </a:schemeClr>
            </a:solidFill>
          </a:ln>
          <a:effectLst>
            <a:outerShdw blurRad="50800" dist="38100" dir="2700000" algn="tl" rotWithShape="0">
              <a:prstClr val="black">
                <a:alpha val="40000"/>
              </a:prstClr>
            </a:outerShdw>
          </a:effectLst>
        </p:spPr>
        <p:txBody>
          <a:bodyPr wrap="square" tIns="72000" bIns="72000">
            <a:spAutoFit/>
          </a:bodyPr>
          <a:lstStyle/>
          <a:p>
            <a:r>
              <a:rPr lang="nl-NL" sz="1200" b="1">
                <a:solidFill>
                  <a:schemeClr val="tx1"/>
                </a:solidFill>
                <a:latin typeface="Consolas" panose="020B0609020204030204" pitchFamily="49" charset="0"/>
                <a:cs typeface="Consolas" panose="020B0609020204030204" pitchFamily="49" charset="0"/>
              </a:rPr>
              <a:t>helloworld/ </a:t>
            </a:r>
          </a:p>
          <a:p>
            <a:r>
              <a:rPr lang="nl-NL" sz="1200" b="1">
                <a:solidFill>
                  <a:schemeClr val="tx1"/>
                </a:solidFill>
                <a:latin typeface="Consolas" panose="020B0609020204030204" pitchFamily="49" charset="0"/>
                <a:cs typeface="Consolas" panose="020B0609020204030204" pitchFamily="49" charset="0"/>
              </a:rPr>
              <a:t>│</a:t>
            </a:r>
          </a:p>
          <a:p>
            <a:r>
              <a:rPr lang="nl-NL" sz="1200" b="1">
                <a:solidFill>
                  <a:schemeClr val="tx1"/>
                </a:solidFill>
                <a:latin typeface="Consolas" panose="020B0609020204030204" pitchFamily="49" charset="0"/>
                <a:cs typeface="Consolas" panose="020B0609020204030204" pitchFamily="49" charset="0"/>
              </a:rPr>
              <a:t>├── bin/</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docs/</a:t>
            </a:r>
          </a:p>
          <a:p>
            <a:r>
              <a:rPr lang="nl-NL" sz="1200" b="1">
                <a:solidFill>
                  <a:schemeClr val="tx1"/>
                </a:solidFill>
                <a:latin typeface="Consolas" panose="020B0609020204030204" pitchFamily="49" charset="0"/>
                <a:cs typeface="Consolas" panose="020B0609020204030204" pitchFamily="49" charset="0"/>
              </a:rPr>
              <a:t>│   ├── hello.md</a:t>
            </a:r>
          </a:p>
          <a:p>
            <a:r>
              <a:rPr lang="nl-NL" sz="1200" b="1">
                <a:solidFill>
                  <a:schemeClr val="tx1"/>
                </a:solidFill>
                <a:latin typeface="Consolas" panose="020B0609020204030204" pitchFamily="49" charset="0"/>
                <a:cs typeface="Consolas" panose="020B0609020204030204" pitchFamily="49" charset="0"/>
              </a:rPr>
              <a:t>│   └── world.md</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helloworld/ </a:t>
            </a:r>
          </a:p>
          <a:p>
            <a:r>
              <a:rPr lang="nl-NL" sz="1200" b="1">
                <a:solidFill>
                  <a:schemeClr val="tx1"/>
                </a:solidFill>
                <a:latin typeface="Consolas" panose="020B0609020204030204" pitchFamily="49" charset="0"/>
                <a:cs typeface="Consolas" panose="020B0609020204030204" pitchFamily="49" charset="0"/>
              </a:rPr>
              <a:t>│   ├── __init__.py</a:t>
            </a:r>
          </a:p>
          <a:p>
            <a:r>
              <a:rPr lang="nl-NL" sz="1200" b="1">
                <a:solidFill>
                  <a:schemeClr val="tx1"/>
                </a:solidFill>
                <a:latin typeface="Consolas" panose="020B0609020204030204" pitchFamily="49" charset="0"/>
                <a:cs typeface="Consolas" panose="020B0609020204030204" pitchFamily="49" charset="0"/>
              </a:rPr>
              <a:t>│   ├── runner.py </a:t>
            </a:r>
          </a:p>
          <a:p>
            <a:r>
              <a:rPr lang="nl-NL" sz="1200" b="1">
                <a:solidFill>
                  <a:schemeClr val="tx1"/>
                </a:solidFill>
                <a:latin typeface="Consolas" panose="020B0609020204030204" pitchFamily="49" charset="0"/>
                <a:cs typeface="Consolas" panose="020B0609020204030204" pitchFamily="49" charset="0"/>
              </a:rPr>
              <a:t>│   ├── hello/ </a:t>
            </a:r>
          </a:p>
          <a:p>
            <a:r>
              <a:rPr lang="nl-NL" sz="1200" b="1">
                <a:solidFill>
                  <a:schemeClr val="tx1"/>
                </a:solidFill>
                <a:latin typeface="Consolas" panose="020B0609020204030204" pitchFamily="49" charset="0"/>
                <a:cs typeface="Consolas" panose="020B0609020204030204" pitchFamily="49" charset="0"/>
              </a:rPr>
              <a:t>│   │   ├── __init__.py </a:t>
            </a:r>
          </a:p>
          <a:p>
            <a:r>
              <a:rPr lang="nl-NL" sz="1200" b="1">
                <a:solidFill>
                  <a:schemeClr val="tx1"/>
                </a:solidFill>
                <a:latin typeface="Consolas" panose="020B0609020204030204" pitchFamily="49" charset="0"/>
                <a:cs typeface="Consolas" panose="020B0609020204030204" pitchFamily="49" charset="0"/>
              </a:rPr>
              <a:t>│   │   ├── hello.py </a:t>
            </a:r>
          </a:p>
          <a:p>
            <a:r>
              <a:rPr lang="nl-NL" sz="1200" b="1">
                <a:solidFill>
                  <a:schemeClr val="tx1"/>
                </a:solidFill>
                <a:latin typeface="Consolas" panose="020B0609020204030204" pitchFamily="49" charset="0"/>
                <a:cs typeface="Consolas" panose="020B0609020204030204" pitchFamily="49" charset="0"/>
              </a:rPr>
              <a:t>│   │   └── helpers.py </a:t>
            </a:r>
          </a:p>
          <a:p>
            <a:r>
              <a:rPr lang="nl-NL" sz="1200" b="1">
                <a:solidFill>
                  <a:schemeClr val="tx1"/>
                </a:solidFill>
                <a:latin typeface="Consolas" panose="020B0609020204030204" pitchFamily="49" charset="0"/>
                <a:cs typeface="Consolas" panose="020B0609020204030204" pitchFamily="49" charset="0"/>
              </a:rPr>
              <a:t>│   │ </a:t>
            </a:r>
          </a:p>
          <a:p>
            <a:r>
              <a:rPr lang="nl-NL" sz="1200" b="1">
                <a:solidFill>
                  <a:schemeClr val="tx1"/>
                </a:solidFill>
                <a:latin typeface="Consolas" panose="020B0609020204030204" pitchFamily="49" charset="0"/>
                <a:cs typeface="Consolas" panose="020B0609020204030204" pitchFamily="49" charset="0"/>
              </a:rPr>
              <a:t>│   └── world/ </a:t>
            </a:r>
          </a:p>
          <a:p>
            <a:r>
              <a:rPr lang="nl-NL" sz="1200" b="1">
                <a:solidFill>
                  <a:schemeClr val="tx1"/>
                </a:solidFill>
                <a:latin typeface="Consolas" panose="020B0609020204030204" pitchFamily="49" charset="0"/>
                <a:cs typeface="Consolas" panose="020B0609020204030204" pitchFamily="49" charset="0"/>
              </a:rPr>
              <a:t>│       ├── __init__.py </a:t>
            </a:r>
          </a:p>
          <a:p>
            <a:r>
              <a:rPr lang="nl-NL" sz="1200" b="1">
                <a:solidFill>
                  <a:schemeClr val="tx1"/>
                </a:solidFill>
                <a:latin typeface="Consolas" panose="020B0609020204030204" pitchFamily="49" charset="0"/>
                <a:cs typeface="Consolas" panose="020B0609020204030204" pitchFamily="49" charset="0"/>
              </a:rPr>
              <a:t>│       ├── helpers.py </a:t>
            </a:r>
          </a:p>
          <a:p>
            <a:r>
              <a:rPr lang="nl-NL" sz="1200" b="1">
                <a:solidFill>
                  <a:schemeClr val="tx1"/>
                </a:solidFill>
                <a:latin typeface="Consolas" panose="020B0609020204030204" pitchFamily="49" charset="0"/>
                <a:cs typeface="Consolas" panose="020B0609020204030204" pitchFamily="49" charset="0"/>
              </a:rPr>
              <a:t>│       └── world.py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data/ </a:t>
            </a:r>
          </a:p>
          <a:p>
            <a:r>
              <a:rPr lang="nl-NL" sz="1200" b="1">
                <a:solidFill>
                  <a:schemeClr val="tx1"/>
                </a:solidFill>
                <a:latin typeface="Consolas" panose="020B0609020204030204" pitchFamily="49" charset="0"/>
                <a:cs typeface="Consolas" panose="020B0609020204030204" pitchFamily="49" charset="0"/>
              </a:rPr>
              <a:t>│   └── input.csv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tests/ </a:t>
            </a:r>
          </a:p>
          <a:p>
            <a:r>
              <a:rPr lang="nl-NL" sz="1200" b="1">
                <a:solidFill>
                  <a:schemeClr val="tx1"/>
                </a:solidFill>
                <a:latin typeface="Consolas" panose="020B0609020204030204" pitchFamily="49" charset="0"/>
                <a:cs typeface="Consolas" panose="020B0609020204030204" pitchFamily="49" charset="0"/>
              </a:rPr>
              <a:t>│.  ├── hello </a:t>
            </a:r>
          </a:p>
          <a:p>
            <a:r>
              <a:rPr lang="nl-NL" sz="1200" b="1">
                <a:solidFill>
                  <a:schemeClr val="tx1"/>
                </a:solidFill>
                <a:latin typeface="Consolas" panose="020B0609020204030204" pitchFamily="49" charset="0"/>
                <a:cs typeface="Consolas" panose="020B0609020204030204" pitchFamily="49" charset="0"/>
              </a:rPr>
              <a:t>│   │   ├── helpers_tests.py </a:t>
            </a:r>
          </a:p>
          <a:p>
            <a:r>
              <a:rPr lang="nl-NL" sz="1200" b="1">
                <a:solidFill>
                  <a:schemeClr val="tx1"/>
                </a:solidFill>
                <a:latin typeface="Consolas" panose="020B0609020204030204" pitchFamily="49" charset="0"/>
                <a:cs typeface="Consolas" panose="020B0609020204030204" pitchFamily="49" charset="0"/>
              </a:rPr>
              <a:t>│   │   └── hello_tests.py </a:t>
            </a:r>
          </a:p>
          <a:p>
            <a:r>
              <a:rPr lang="nl-NL" sz="1200" b="1">
                <a:solidFill>
                  <a:schemeClr val="tx1"/>
                </a:solidFill>
                <a:latin typeface="Consolas" panose="020B0609020204030204" pitchFamily="49" charset="0"/>
                <a:cs typeface="Consolas" panose="020B0609020204030204" pitchFamily="49" charset="0"/>
              </a:rPr>
              <a:t>│   │ </a:t>
            </a:r>
          </a:p>
          <a:p>
            <a:r>
              <a:rPr lang="nl-NL" sz="1200" b="1">
                <a:solidFill>
                  <a:schemeClr val="tx1"/>
                </a:solidFill>
                <a:latin typeface="Consolas" panose="020B0609020204030204" pitchFamily="49" charset="0"/>
                <a:cs typeface="Consolas" panose="020B0609020204030204" pitchFamily="49" charset="0"/>
              </a:rPr>
              <a:t>│   └── world/</a:t>
            </a:r>
          </a:p>
          <a:p>
            <a:r>
              <a:rPr lang="nl-NL" sz="1200" b="1">
                <a:solidFill>
                  <a:schemeClr val="tx1"/>
                </a:solidFill>
                <a:latin typeface="Consolas" panose="020B0609020204030204" pitchFamily="49" charset="0"/>
                <a:cs typeface="Consolas" panose="020B0609020204030204" pitchFamily="49" charset="0"/>
              </a:rPr>
              <a:t>│       ├── helpers_tests.py</a:t>
            </a:r>
          </a:p>
          <a:p>
            <a:r>
              <a:rPr lang="nl-NL" sz="1200" b="1">
                <a:solidFill>
                  <a:schemeClr val="tx1"/>
                </a:solidFill>
                <a:latin typeface="Consolas" panose="020B0609020204030204" pitchFamily="49" charset="0"/>
                <a:cs typeface="Consolas" panose="020B0609020204030204" pitchFamily="49" charset="0"/>
              </a:rPr>
              <a:t>│       └── world_tests.py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.gitignore </a:t>
            </a:r>
          </a:p>
          <a:p>
            <a:r>
              <a:rPr lang="nl-NL" sz="1200" b="1">
                <a:solidFill>
                  <a:schemeClr val="tx1"/>
                </a:solidFill>
                <a:latin typeface="Consolas" panose="020B0609020204030204" pitchFamily="49" charset="0"/>
                <a:cs typeface="Consolas" panose="020B0609020204030204" pitchFamily="49" charset="0"/>
              </a:rPr>
              <a:t>├── LICENSE </a:t>
            </a:r>
          </a:p>
          <a:p>
            <a:r>
              <a:rPr lang="nl-NL" sz="1200" b="1">
                <a:solidFill>
                  <a:schemeClr val="tx1"/>
                </a:solidFill>
                <a:latin typeface="Consolas" panose="020B0609020204030204" pitchFamily="49" charset="0"/>
                <a:cs typeface="Consolas" panose="020B0609020204030204" pitchFamily="49" charset="0"/>
              </a:rPr>
              <a:t>├── README.md</a:t>
            </a:r>
          </a:p>
          <a:p>
            <a:r>
              <a:rPr lang="nl-NL" sz="1200" b="1">
                <a:solidFill>
                  <a:schemeClr val="tx1"/>
                </a:solidFill>
                <a:latin typeface="Consolas" panose="020B0609020204030204" pitchFamily="49" charset="0"/>
                <a:cs typeface="Consolas" panose="020B0609020204030204" pitchFamily="49" charset="0"/>
              </a:rPr>
              <a:t>├── requirements.txt</a:t>
            </a:r>
          </a:p>
          <a:p>
            <a:r>
              <a:rPr lang="nl-NL" sz="1200" b="1">
                <a:solidFill>
                  <a:schemeClr val="tx1"/>
                </a:solidFill>
                <a:latin typeface="Consolas" panose="020B0609020204030204" pitchFamily="49" charset="0"/>
                <a:cs typeface="Consolas" panose="020B0609020204030204" pitchFamily="49" charset="0"/>
              </a:rPr>
              <a:t>├── setup.py</a:t>
            </a:r>
          </a:p>
          <a:p>
            <a:r>
              <a:rPr lang="nl-NL" sz="1200" b="1">
                <a:solidFill>
                  <a:schemeClr val="tx1"/>
                </a:solidFill>
                <a:latin typeface="Consolas" panose="020B0609020204030204" pitchFamily="49" charset="0"/>
                <a:cs typeface="Consolas" panose="020B0609020204030204" pitchFamily="49" charset="0"/>
              </a:rPr>
              <a:t>└── venv</a:t>
            </a:r>
          </a:p>
        </p:txBody>
      </p:sp>
      <p:sp>
        <p:nvSpPr>
          <p:cNvPr id="9" name="Tekstvak 8">
            <a:extLst>
              <a:ext uri="{FF2B5EF4-FFF2-40B4-BE49-F238E27FC236}">
                <a16:creationId xmlns:a16="http://schemas.microsoft.com/office/drawing/2014/main" id="{0E4B307C-4B7F-0066-0BAF-36EAD8870787}"/>
              </a:ext>
            </a:extLst>
          </p:cNvPr>
          <p:cNvSpPr txBox="1"/>
          <p:nvPr/>
        </p:nvSpPr>
        <p:spPr>
          <a:xfrm>
            <a:off x="575816" y="4283893"/>
            <a:ext cx="5904655" cy="2732720"/>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b="1" i="1">
                <a:solidFill>
                  <a:srgbClr val="BA2121"/>
                </a:solidFill>
                <a:effectLst/>
              </a:rPr>
              <a:t>"""Script to ..."""</a:t>
            </a:r>
          </a:p>
          <a:p>
            <a:pPr>
              <a:tabLst>
                <a:tab pos="3903663" algn="l"/>
              </a:tabLst>
            </a:pPr>
            <a:endParaRPr lang="nl-NL" b="1">
              <a:solidFill>
                <a:srgbClr val="008000"/>
              </a:solidFill>
              <a:effectLst/>
            </a:endParaRPr>
          </a:p>
          <a:p>
            <a:pPr>
              <a:tabLst>
                <a:tab pos="3903663" algn="l"/>
              </a:tabLst>
            </a:pPr>
            <a:r>
              <a:rPr lang="nl-NL" b="1">
                <a:solidFill>
                  <a:srgbClr val="008000"/>
                </a:solidFill>
                <a:effectLst/>
              </a:rPr>
              <a:t>import</a:t>
            </a:r>
            <a:r>
              <a:rPr lang="nl-NL" b="1"/>
              <a:t> </a:t>
            </a:r>
            <a:r>
              <a:rPr lang="nl-NL" b="1">
                <a:solidFill>
                  <a:srgbClr val="0000FF"/>
                </a:solidFill>
                <a:effectLst/>
              </a:rPr>
              <a:t>sys</a:t>
            </a:r>
          </a:p>
          <a:p>
            <a:pPr>
              <a:tabLst>
                <a:tab pos="3903663" algn="l"/>
              </a:tabLst>
            </a:pPr>
            <a:endParaRPr lang="nl-NL" b="1"/>
          </a:p>
          <a:p>
            <a:pPr>
              <a:tabLst>
                <a:tab pos="3903663" algn="l"/>
              </a:tabLst>
            </a:pPr>
            <a:r>
              <a:rPr lang="nl-NL" b="1">
                <a:solidFill>
                  <a:srgbClr val="008000"/>
                </a:solidFill>
                <a:effectLst/>
              </a:rPr>
              <a:t>def</a:t>
            </a:r>
            <a:r>
              <a:rPr lang="nl-NL" b="1"/>
              <a:t> </a:t>
            </a:r>
            <a:r>
              <a:rPr lang="nl-NL" b="1">
                <a:solidFill>
                  <a:srgbClr val="0000FF"/>
                </a:solidFill>
                <a:effectLst/>
              </a:rPr>
              <a:t>main</a:t>
            </a:r>
            <a:r>
              <a:rPr lang="nl-NL" b="1">
                <a:solidFill>
                  <a:schemeClr val="tx1"/>
                </a:solidFill>
                <a:effectLst/>
              </a:rPr>
              <a:t>():</a:t>
            </a:r>
            <a:r>
              <a:rPr lang="nl-NL" b="1">
                <a:solidFill>
                  <a:schemeClr val="tx1"/>
                </a:solidFill>
              </a:rPr>
              <a:t> </a:t>
            </a:r>
          </a:p>
          <a:p>
            <a:pPr>
              <a:tabLst>
                <a:tab pos="3903663" algn="l"/>
              </a:tabLst>
            </a:pPr>
            <a:r>
              <a:rPr lang="nl-NL" b="1" i="1">
                <a:solidFill>
                  <a:srgbClr val="BA2121"/>
                </a:solidFill>
                <a:effectLst/>
              </a:rPr>
              <a:t>  """Main entry point for the script."""</a:t>
            </a:r>
            <a:r>
              <a:rPr lang="nl-NL" b="1"/>
              <a:t> </a:t>
            </a:r>
          </a:p>
          <a:p>
            <a:pPr>
              <a:tabLst>
                <a:tab pos="3903663" algn="l"/>
              </a:tabLst>
            </a:pPr>
            <a:r>
              <a:rPr lang="nl-NL" b="1">
                <a:solidFill>
                  <a:srgbClr val="008000"/>
                </a:solidFill>
                <a:effectLst/>
              </a:rPr>
              <a:t>  pass</a:t>
            </a:r>
            <a:r>
              <a:rPr lang="nl-NL" b="1"/>
              <a:t> </a:t>
            </a:r>
          </a:p>
          <a:p>
            <a:pPr>
              <a:tabLst>
                <a:tab pos="3903663" algn="l"/>
              </a:tabLst>
            </a:pPr>
            <a:endParaRPr lang="nl-NL" b="1">
              <a:solidFill>
                <a:srgbClr val="008000"/>
              </a:solidFill>
              <a:effectLst/>
            </a:endParaRPr>
          </a:p>
          <a:p>
            <a:pPr>
              <a:tabLst>
                <a:tab pos="3903663" algn="l"/>
              </a:tabLst>
            </a:pPr>
            <a:r>
              <a:rPr lang="nl-NL" b="1">
                <a:solidFill>
                  <a:srgbClr val="008000"/>
                </a:solidFill>
                <a:effectLst/>
              </a:rPr>
              <a:t>if</a:t>
            </a:r>
            <a:r>
              <a:rPr lang="nl-NL" b="1">
                <a:solidFill>
                  <a:schemeClr val="tx1"/>
                </a:solidFill>
              </a:rPr>
              <a:t> </a:t>
            </a:r>
            <a:r>
              <a:rPr lang="nl-NL" b="1">
                <a:solidFill>
                  <a:schemeClr val="tx1"/>
                </a:solidFill>
                <a:effectLst/>
              </a:rPr>
              <a:t>__name__</a:t>
            </a:r>
            <a:r>
              <a:rPr lang="nl-NL" b="1">
                <a:solidFill>
                  <a:schemeClr val="tx1"/>
                </a:solidFill>
              </a:rPr>
              <a:t> </a:t>
            </a:r>
            <a:r>
              <a:rPr lang="nl-NL" b="1">
                <a:solidFill>
                  <a:srgbClr val="666666"/>
                </a:solidFill>
                <a:effectLst/>
              </a:rPr>
              <a:t>==</a:t>
            </a:r>
            <a:r>
              <a:rPr lang="nl-NL" b="1"/>
              <a:t> </a:t>
            </a:r>
            <a:r>
              <a:rPr lang="nl-NL" b="1">
                <a:solidFill>
                  <a:srgbClr val="BA2121"/>
                </a:solidFill>
                <a:effectLst/>
              </a:rPr>
              <a:t>'__main__'</a:t>
            </a:r>
            <a:r>
              <a:rPr lang="nl-NL" b="1">
                <a:solidFill>
                  <a:schemeClr val="tx1"/>
                </a:solidFill>
                <a:effectLst/>
              </a:rPr>
              <a:t>:</a:t>
            </a:r>
            <a:r>
              <a:rPr lang="nl-NL" b="1">
                <a:solidFill>
                  <a:schemeClr val="tx1"/>
                </a:solidFill>
              </a:rPr>
              <a:t> </a:t>
            </a:r>
          </a:p>
          <a:p>
            <a:pPr>
              <a:tabLst>
                <a:tab pos="3903663" algn="l"/>
              </a:tabLst>
            </a:pPr>
            <a:r>
              <a:rPr lang="nl-NL" b="1">
                <a:solidFill>
                  <a:schemeClr val="tx1"/>
                </a:solidFill>
                <a:effectLst/>
              </a:rPr>
              <a:t>  sys.exit(main())</a:t>
            </a:r>
            <a:endParaRPr lang="nl-NL" b="1">
              <a:solidFill>
                <a:schemeClr val="tx1"/>
              </a:solidFill>
            </a:endParaRPr>
          </a:p>
        </p:txBody>
      </p:sp>
    </p:spTree>
    <p:extLst>
      <p:ext uri="{BB962C8B-B14F-4D97-AF65-F5344CB8AC3E}">
        <p14:creationId xmlns:p14="http://schemas.microsoft.com/office/powerpoint/2010/main" val="2772447881"/>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82575</TotalTime>
  <Words>4355</Words>
  <Application>Microsoft Macintosh PowerPoint</Application>
  <PresentationFormat>Aangepast</PresentationFormat>
  <Paragraphs>783</Paragraphs>
  <Slides>75</Slides>
  <Notes>13</Notes>
  <HiddenSlides>0</HiddenSlides>
  <MMClips>0</MMClips>
  <ScaleCrop>false</ScaleCrop>
  <HeadingPairs>
    <vt:vector size="6" baseType="variant">
      <vt:variant>
        <vt:lpstr>Gebruikte lettertypen</vt:lpstr>
      </vt:variant>
      <vt:variant>
        <vt:i4>14</vt:i4>
      </vt:variant>
      <vt:variant>
        <vt:lpstr>Thema</vt:lpstr>
      </vt:variant>
      <vt:variant>
        <vt:i4>1</vt:i4>
      </vt:variant>
      <vt:variant>
        <vt:lpstr>Diatitels</vt:lpstr>
      </vt:variant>
      <vt:variant>
        <vt:i4>75</vt:i4>
      </vt:variant>
    </vt:vector>
  </HeadingPairs>
  <TitlesOfParts>
    <vt:vector size="90" baseType="lpstr">
      <vt:lpstr>Adelle</vt:lpstr>
      <vt:lpstr>Arial</vt:lpstr>
      <vt:lpstr>Calibri</vt:lpstr>
      <vt:lpstr>Consolas</vt:lpstr>
      <vt:lpstr>Courier New</vt:lpstr>
      <vt:lpstr>Georgia</vt:lpstr>
      <vt:lpstr>inter-regular</vt:lpstr>
      <vt:lpstr>Lucida Grande</vt:lpstr>
      <vt:lpstr>Menlo</vt:lpstr>
      <vt:lpstr>source sans pro</vt:lpstr>
      <vt:lpstr>source sans pro</vt:lpstr>
      <vt:lpstr>source-serif-pro</vt:lpstr>
      <vt:lpstr>Times New Roman</vt:lpstr>
      <vt:lpstr>Verdana</vt:lpstr>
      <vt:lpstr>2_Aangepast ontwerp</vt:lpstr>
      <vt:lpstr>Python Advanced</vt:lpstr>
      <vt:lpstr>Introduction</vt:lpstr>
      <vt:lpstr>Program</vt:lpstr>
      <vt:lpstr>Topics</vt:lpstr>
      <vt:lpstr>Python Basics</vt:lpstr>
      <vt:lpstr>Advanced Python</vt:lpstr>
      <vt:lpstr>Pythonic / Idiomatic Python</vt:lpstr>
      <vt:lpstr>pip</vt:lpstr>
      <vt:lpstr>Project structure</vt:lpstr>
      <vt:lpstr>Import</vt:lpstr>
      <vt:lpstr>Virtual Environments</vt:lpstr>
      <vt:lpstr>Conda Environments</vt:lpstr>
      <vt:lpstr>Type Hinting</vt:lpstr>
      <vt:lpstr>Variadic arguments</vt:lpstr>
      <vt:lpstr>Decorators</vt:lpstr>
      <vt:lpstr>Functools</vt:lpstr>
      <vt:lpstr>Closures</vt:lpstr>
      <vt:lpstr>Classes</vt:lpstr>
      <vt:lpstr>Functional Programming</vt:lpstr>
      <vt:lpstr>Generator expression</vt:lpstr>
      <vt:lpstr>Generator functions</vt:lpstr>
      <vt:lpstr>Logging facility for Python</vt:lpstr>
      <vt:lpstr>Pylint</vt:lpstr>
      <vt:lpstr>Docstrings</vt:lpstr>
      <vt:lpstr>pydoc</vt:lpstr>
      <vt:lpstr>unittest - Unit testing framework</vt:lpstr>
      <vt:lpstr>File I/O</vt:lpstr>
      <vt:lpstr>json - JavaScript Object Notation</vt:lpstr>
      <vt:lpstr>pickle - Python object serialization</vt:lpstr>
      <vt:lpstr>xml</vt:lpstr>
      <vt:lpstr>GUI</vt:lpstr>
      <vt:lpstr>configparser</vt:lpstr>
      <vt:lpstr>git &amp; github</vt:lpstr>
      <vt:lpstr>GIT Branches &amp; Workflow</vt:lpstr>
      <vt:lpstr>itertools</vt:lpstr>
      <vt:lpstr>pathlib</vt:lpstr>
      <vt:lpstr>shutil</vt:lpstr>
      <vt:lpstr>datetime - Basic date and time types</vt:lpstr>
      <vt:lpstr>dateutil, calendar, arrow</vt:lpstr>
      <vt:lpstr>database access</vt:lpstr>
      <vt:lpstr>sqlite3</vt:lpstr>
      <vt:lpstr>SqlAlchemy</vt:lpstr>
      <vt:lpstr>web applications</vt:lpstr>
      <vt:lpstr>django</vt:lpstr>
      <vt:lpstr>executables</vt:lpstr>
      <vt:lpstr>Concurrency</vt:lpstr>
      <vt:lpstr>Concurrency</vt:lpstr>
      <vt:lpstr>Comparison</vt:lpstr>
      <vt:lpstr>Proces versus Thread</vt:lpstr>
      <vt:lpstr>Python GIL</vt:lpstr>
      <vt:lpstr>Threading</vt:lpstr>
      <vt:lpstr>threading - Thread-based parallelism</vt:lpstr>
      <vt:lpstr>asyncio</vt:lpstr>
      <vt:lpstr>multiprocessing</vt:lpstr>
      <vt:lpstr>Implementations</vt:lpstr>
      <vt:lpstr>Python DBI API 2.0</vt:lpstr>
      <vt:lpstr>RDBMS</vt:lpstr>
      <vt:lpstr>NoSQL</vt:lpstr>
      <vt:lpstr>SQL</vt:lpstr>
      <vt:lpstr>SQLite</vt:lpstr>
      <vt:lpstr>PostgreSQL</vt:lpstr>
      <vt:lpstr>Links</vt:lpstr>
      <vt:lpstr>Links</vt:lpstr>
      <vt:lpstr>SqlAlchemy</vt:lpstr>
      <vt:lpstr>requests – HTTP for Humans</vt:lpstr>
      <vt:lpstr>Web Frameworks</vt:lpstr>
      <vt:lpstr>Web Framework</vt:lpstr>
      <vt:lpstr>RESTful</vt:lpstr>
      <vt:lpstr>django</vt:lpstr>
      <vt:lpstr>Flask</vt:lpstr>
      <vt:lpstr>FastAPI</vt:lpstr>
      <vt:lpstr>GUI Frameworks</vt:lpstr>
      <vt:lpstr>tkinter</vt:lpstr>
      <vt:lpstr>tkinter</vt:lpstr>
      <vt:lpstr>Distributions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
  <cp:keywords/>
  <dc:description/>
  <cp:lastModifiedBy>Peter Anema</cp:lastModifiedBy>
  <cp:revision>1589</cp:revision>
  <cp:lastPrinted>2023-06-05T06:46:07Z</cp:lastPrinted>
  <dcterms:created xsi:type="dcterms:W3CDTF">2014-02-14T06:52:18Z</dcterms:created>
  <dcterms:modified xsi:type="dcterms:W3CDTF">2023-09-05T13:03:55Z</dcterms:modified>
  <cp:category/>
</cp:coreProperties>
</file>